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82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5" r:id="rId11"/>
    <p:sldId id="283" r:id="rId12"/>
    <p:sldId id="268" r:id="rId13"/>
    <p:sldId id="263" r:id="rId14"/>
    <p:sldId id="266" r:id="rId15"/>
    <p:sldId id="284" r:id="rId16"/>
    <p:sldId id="275" r:id="rId17"/>
    <p:sldId id="281" r:id="rId18"/>
    <p:sldId id="267" r:id="rId19"/>
    <p:sldId id="276" r:id="rId20"/>
    <p:sldId id="270" r:id="rId21"/>
    <p:sldId id="273" r:id="rId22"/>
    <p:sldId id="272" r:id="rId23"/>
    <p:sldId id="274" r:id="rId24"/>
    <p:sldId id="277" r:id="rId25"/>
    <p:sldId id="278" r:id="rId26"/>
    <p:sldId id="279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8"/>
    <p:restoredTop sz="95691"/>
  </p:normalViewPr>
  <p:slideViewPr>
    <p:cSldViewPr snapToGrid="0" snapToObjects="1">
      <p:cViewPr varScale="1">
        <p:scale>
          <a:sx n="111" d="100"/>
          <a:sy n="111" d="100"/>
        </p:scale>
        <p:origin x="19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F22FF-7CA2-5542-8E9C-B74EBA563EFA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5CAA1-7597-4848-8635-94166424A2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82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各位老师，师兄师姐晚上好，我是化院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级本科生王应泽。今天由我给大家做一下关于基于</a:t>
            </a:r>
            <a:r>
              <a:rPr kumimoji="1" lang="en-US" altLang="zh-CN" dirty="0"/>
              <a:t>MIF</a:t>
            </a:r>
            <a:r>
              <a:rPr kumimoji="1" lang="zh-CN" altLang="en-US" dirty="0"/>
              <a:t>的分子描述符在对映选择性预测中的应用的报告。由于我今年刚进组，所以大部分时间还在摸索和学习，这部分工作是在林康杰师兄的指导下完成的。还请各位老师和师兄师姐多提些意见。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3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我选择了</a:t>
            </a:r>
            <a:r>
              <a:rPr kumimoji="1" lang="en-US" altLang="zh-CN" dirty="0"/>
              <a:t>29</a:t>
            </a:r>
            <a:r>
              <a:rPr kumimoji="1" lang="zh-CN" altLang="en-US" dirty="0"/>
              <a:t>个取代基（</a:t>
            </a:r>
            <a:r>
              <a:rPr kumimoji="1" lang="en-US" altLang="zh-CN" dirty="0" err="1"/>
              <a:t>Hammet</a:t>
            </a:r>
            <a:r>
              <a:rPr kumimoji="1" lang="zh-CN" altLang="en-US" dirty="0"/>
              <a:t>常数范围很大），进行了计算，发现相关性没那么好，但是也还可以接受，说明确实</a:t>
            </a:r>
            <a:r>
              <a:rPr kumimoji="1" lang="en-US" altLang="zh-CN" dirty="0"/>
              <a:t>ESP</a:t>
            </a:r>
            <a:r>
              <a:rPr kumimoji="1" lang="zh-CN" altLang="en-US" dirty="0"/>
              <a:t>可以捕捉到取代基的吸电子</a:t>
            </a:r>
            <a:r>
              <a:rPr kumimoji="1" lang="en-US" altLang="zh-CN" dirty="0"/>
              <a:t>/</a:t>
            </a:r>
            <a:r>
              <a:rPr kumimoji="1" lang="zh-CN" altLang="en-US" dirty="0"/>
              <a:t>给电子效应。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422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硫醇上的硫原子的</a:t>
            </a:r>
            <a:r>
              <a:rPr kumimoji="1" lang="en-US" altLang="zh-CN" dirty="0"/>
              <a:t>NBO</a:t>
            </a:r>
            <a:r>
              <a:rPr kumimoji="1" lang="zh-CN" altLang="en-US" dirty="0"/>
              <a:t>电荷，能量最高的两个轨道的能量和占有率也作为描述符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8065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为了验证这个模型的鲁棒性，作者对</a:t>
            </a:r>
            <a:r>
              <a:rPr kumimoji="1" lang="en-US" altLang="zh-CN" dirty="0"/>
              <a:t>1075</a:t>
            </a:r>
            <a:r>
              <a:rPr kumimoji="1" lang="zh-CN" altLang="en-US" dirty="0"/>
              <a:t>个反应按</a:t>
            </a:r>
            <a:r>
              <a:rPr kumimoji="1" lang="en-US" altLang="zh-CN" dirty="0"/>
              <a:t>600/475</a:t>
            </a:r>
            <a:r>
              <a:rPr kumimoji="1" lang="zh-CN" altLang="en-US" dirty="0"/>
              <a:t>的比例随机划分数据集，重复十次，使用的是</a:t>
            </a:r>
            <a:r>
              <a:rPr kumimoji="1" lang="en-US" altLang="zh-CN" dirty="0"/>
              <a:t>Support Vector Machine</a:t>
            </a:r>
            <a:r>
              <a:rPr kumimoji="1" lang="zh-CN" altLang="en-US" dirty="0"/>
              <a:t>，二项式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，对</a:t>
            </a:r>
            <a:r>
              <a:rPr kumimoji="1" lang="en-US" altLang="zh-CN" dirty="0"/>
              <a:t>Observed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Predicted</a:t>
            </a:r>
            <a:r>
              <a:rPr kumimoji="1" lang="zh-CN" altLang="en-US" dirty="0"/>
              <a:t>作图，拟合结果斜率接近于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，截距接近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，说明效果不错。我的结果的</a:t>
            </a:r>
            <a:r>
              <a:rPr kumimoji="1" lang="en-US" altLang="zh-CN" dirty="0"/>
              <a:t>MAD</a:t>
            </a:r>
            <a:r>
              <a:rPr kumimoji="1" lang="zh-CN" altLang="en-US" dirty="0"/>
              <a:t>稍高。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1174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为了验证模型能够对不在训练集中的催化剂</a:t>
            </a:r>
            <a:r>
              <a:rPr kumimoji="1" lang="en-US" altLang="zh-CN" dirty="0"/>
              <a:t>/</a:t>
            </a:r>
            <a:r>
              <a:rPr kumimoji="1" lang="zh-CN" altLang="en-US" dirty="0"/>
              <a:t>底物组合作出准确预测，作者采用了另一种划分方式。将</a:t>
            </a:r>
            <a:r>
              <a:rPr kumimoji="1" lang="en-US" altLang="zh-CN" dirty="0"/>
              <a:t>43</a:t>
            </a:r>
            <a:r>
              <a:rPr kumimoji="1" lang="zh-CN" altLang="en-US" dirty="0"/>
              <a:t>种催化剂按</a:t>
            </a:r>
            <a:r>
              <a:rPr kumimoji="1" lang="en-US" altLang="zh-CN" dirty="0"/>
              <a:t>24/19</a:t>
            </a:r>
            <a:r>
              <a:rPr kumimoji="1" lang="zh-CN" altLang="en-US" dirty="0"/>
              <a:t>比例划分，底物按</a:t>
            </a:r>
            <a:r>
              <a:rPr kumimoji="1" lang="en-US" altLang="zh-CN" dirty="0"/>
              <a:t>16/9</a:t>
            </a:r>
            <a:r>
              <a:rPr kumimoji="1" lang="zh-CN" altLang="en-US" dirty="0"/>
              <a:t>进行划分，这样</a:t>
            </a:r>
            <a:r>
              <a:rPr kumimoji="1" lang="en-US" altLang="zh-CN" dirty="0"/>
              <a:t>1075</a:t>
            </a:r>
            <a:r>
              <a:rPr kumimoji="1" lang="zh-CN" altLang="en-US" dirty="0"/>
              <a:t>组数据被分成</a:t>
            </a:r>
            <a:r>
              <a:rPr kumimoji="1" lang="en-US" altLang="zh-CN" dirty="0"/>
              <a:t>4</a:t>
            </a:r>
            <a:r>
              <a:rPr kumimoji="1" lang="zh-CN" altLang="en-US" dirty="0"/>
              <a:t>组。使用</a:t>
            </a:r>
            <a:r>
              <a:rPr kumimoji="1" lang="en-US" altLang="zh-CN" dirty="0"/>
              <a:t>24</a:t>
            </a:r>
            <a:r>
              <a:rPr kumimoji="1" lang="zh-CN" altLang="en-US" dirty="0"/>
              <a:t>*</a:t>
            </a:r>
            <a:r>
              <a:rPr kumimoji="1" lang="en-US" altLang="zh-CN" dirty="0"/>
              <a:t>16=384</a:t>
            </a:r>
            <a:r>
              <a:rPr kumimoji="1" lang="zh-CN" altLang="en-US" dirty="0"/>
              <a:t>个数据进行训练，另外</a:t>
            </a:r>
            <a:r>
              <a:rPr kumimoji="1" lang="en-US" altLang="zh-CN" dirty="0"/>
              <a:t>3</a:t>
            </a:r>
            <a:r>
              <a:rPr kumimoji="1" lang="zh-CN" altLang="en-US" dirty="0"/>
              <a:t>组数据作为测试集。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006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采用了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种不同的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。我发现</a:t>
            </a:r>
            <a:r>
              <a:rPr kumimoji="1" lang="en-US" altLang="zh-CN" dirty="0"/>
              <a:t>RF</a:t>
            </a:r>
            <a:r>
              <a:rPr kumimoji="1" lang="zh-CN" altLang="en-US" dirty="0"/>
              <a:t>表现最好。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6635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采用了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种不同的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。我发现</a:t>
            </a:r>
            <a:r>
              <a:rPr kumimoji="1" lang="en-US" altLang="zh-CN" dirty="0"/>
              <a:t>RF</a:t>
            </a:r>
            <a:r>
              <a:rPr kumimoji="1" lang="zh-CN" altLang="en-US" dirty="0"/>
              <a:t>表现最好。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7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作者还探究了该模型能否使用低</a:t>
            </a:r>
            <a:r>
              <a:rPr kumimoji="1" lang="en-US" altLang="zh-CN" dirty="0" err="1"/>
              <a:t>ee</a:t>
            </a:r>
            <a:r>
              <a:rPr kumimoji="1" lang="zh-CN" altLang="en-US" dirty="0"/>
              <a:t>值预测高</a:t>
            </a:r>
            <a:r>
              <a:rPr kumimoji="1" lang="en-US" altLang="zh-CN" dirty="0" err="1"/>
              <a:t>ee</a:t>
            </a:r>
            <a:r>
              <a:rPr kumimoji="1" lang="zh-CN" altLang="en-US" dirty="0"/>
              <a:t>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65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ASO</a:t>
            </a:r>
            <a:r>
              <a:rPr kumimoji="1" lang="zh-CN" altLang="en-US" dirty="0"/>
              <a:t>降维之后还剩</a:t>
            </a:r>
            <a:r>
              <a:rPr kumimoji="1" lang="en-US" altLang="zh-CN" dirty="0"/>
              <a:t>2k</a:t>
            </a:r>
            <a:r>
              <a:rPr kumimoji="1" lang="zh-CN" altLang="en-US" dirty="0"/>
              <a:t>多维，而</a:t>
            </a:r>
            <a:r>
              <a:rPr kumimoji="1" lang="en-US" altLang="zh-CN" dirty="0"/>
              <a:t>ESP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6</a:t>
            </a:r>
            <a:r>
              <a:rPr kumimoji="1" lang="zh-CN" altLang="en-US" dirty="0"/>
              <a:t>维，</a:t>
            </a:r>
            <a:r>
              <a:rPr kumimoji="1" lang="en-US" altLang="zh-CN" dirty="0"/>
              <a:t>NBO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维。探究发现</a:t>
            </a:r>
            <a:r>
              <a:rPr kumimoji="1" lang="en-US" altLang="zh-CN" dirty="0"/>
              <a:t>ESP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NBO</a:t>
            </a:r>
            <a:r>
              <a:rPr kumimoji="1" lang="zh-CN" altLang="en-US" dirty="0"/>
              <a:t>对模型的影响其实很小。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6189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作者在第一个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探究的是其他的</a:t>
            </a:r>
            <a:r>
              <a:rPr kumimoji="1" lang="en-US" altLang="zh-CN" dirty="0"/>
              <a:t>MIF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Descriptor</a:t>
            </a:r>
            <a:r>
              <a:rPr kumimoji="1" lang="zh-CN" altLang="en-US" dirty="0"/>
              <a:t>，有考虑多种构象的和一种构象的。然后进行了三组</a:t>
            </a:r>
            <a:r>
              <a:rPr kumimoji="1" lang="en-US" altLang="zh-CN" dirty="0"/>
              <a:t>descriptor</a:t>
            </a:r>
            <a:r>
              <a:rPr kumimoji="1" lang="zh-CN" altLang="en-US" dirty="0"/>
              <a:t>测试：</a:t>
            </a:r>
            <a:r>
              <a:rPr kumimoji="1" lang="en-US" altLang="zh-CN" dirty="0"/>
              <a:t>ASO+ESPMAX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SIF+ESPMAX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stericMIF+electronicMIF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001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作者认为</a:t>
            </a:r>
            <a:r>
              <a:rPr kumimoji="1" lang="en-US" altLang="zh-CN" dirty="0"/>
              <a:t>ASO</a:t>
            </a:r>
            <a:r>
              <a:rPr kumimoji="1" lang="zh-CN" altLang="en-US" dirty="0"/>
              <a:t>比</a:t>
            </a:r>
            <a:r>
              <a:rPr kumimoji="1" lang="en-US" altLang="zh-CN" dirty="0"/>
              <a:t>SIF</a:t>
            </a:r>
            <a:r>
              <a:rPr kumimoji="1" lang="zh-CN" altLang="en-US" dirty="0"/>
              <a:t>好一些，因为考虑了多种构象。但是我发现这差异很小，甚至不如</a:t>
            </a:r>
            <a:r>
              <a:rPr kumimoji="1" lang="en-US" altLang="zh-CN" dirty="0" err="1"/>
              <a:t>Hypeparameter</a:t>
            </a:r>
            <a:r>
              <a:rPr kumimoji="1" lang="zh-CN" altLang="en-US" dirty="0"/>
              <a:t>的影响大。作者使用的是</a:t>
            </a:r>
            <a:r>
              <a:rPr kumimoji="1" lang="en-US" altLang="zh-CN" dirty="0"/>
              <a:t>bayes</a:t>
            </a:r>
            <a:r>
              <a:rPr kumimoji="1" lang="zh-CN" altLang="en-US" dirty="0"/>
              <a:t>优化法，但是这样计算量极大并且并不好，还需要手动调。</a:t>
            </a:r>
            <a:r>
              <a:rPr kumimoji="1" lang="en-US" altLang="zh-CN" dirty="0" err="1"/>
              <a:t>stericMIF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electronicMIF</a:t>
            </a:r>
            <a:r>
              <a:rPr kumimoji="1" lang="zh-CN" altLang="en-US" dirty="0"/>
              <a:t>不好的原因是因为噪声太大而且计算很不准确。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4751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我今天的报告主要分一下几个部分：背景介绍、两篇文献的复现工作、展望和致谢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718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第二个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：探究了相转移催化剂的反应。先去除了相关性很高的维度，然后使用</a:t>
            </a:r>
            <a:r>
              <a:rPr kumimoji="1" lang="en-US" altLang="zh-CN" dirty="0"/>
              <a:t>PLS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。这个结果不太好，但是可以明显看出考虑多种构象的</a:t>
            </a:r>
            <a:r>
              <a:rPr kumimoji="1" lang="en-US" altLang="zh-CN" dirty="0"/>
              <a:t>ASO+AEIF</a:t>
            </a:r>
            <a:r>
              <a:rPr kumimoji="1" lang="zh-CN" altLang="en-US" dirty="0"/>
              <a:t>表现更好，作者将这个归功于催化剂骨架更</a:t>
            </a:r>
            <a:r>
              <a:rPr kumimoji="1" lang="en-US" altLang="zh-CN" dirty="0"/>
              <a:t>flexible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723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：作者把训练集的大小从</a:t>
            </a:r>
            <a:r>
              <a:rPr kumimoji="1" lang="en-US" altLang="zh-CN" dirty="0"/>
              <a:t>384</a:t>
            </a:r>
            <a:r>
              <a:rPr kumimoji="1" lang="zh-CN" altLang="en-US" dirty="0"/>
              <a:t>降到了</a:t>
            </a:r>
            <a:r>
              <a:rPr kumimoji="1" lang="en-US" altLang="zh-CN" dirty="0"/>
              <a:t>72</a:t>
            </a:r>
            <a:r>
              <a:rPr kumimoji="1" lang="zh-CN" altLang="en-US" dirty="0"/>
              <a:t>，发现仍可以获得相对不错的预测结果。我的结果与作者的无太大差异。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363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3977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第四个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：作者探究了训练集大小的影响。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2128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：作者说明了通过</a:t>
            </a:r>
            <a:r>
              <a:rPr kumimoji="1" lang="en-US" altLang="zh-CN" dirty="0"/>
              <a:t>Kennard-Stone</a:t>
            </a:r>
            <a:r>
              <a:rPr kumimoji="1" lang="zh-CN" altLang="en-US" dirty="0"/>
              <a:t>抽样算法挑选出来的</a:t>
            </a:r>
            <a:r>
              <a:rPr kumimoji="1" lang="en-US" altLang="zh-CN" dirty="0"/>
              <a:t>UTS</a:t>
            </a:r>
            <a:r>
              <a:rPr kumimoji="1" lang="zh-CN" altLang="en-US" dirty="0"/>
              <a:t>能更好的覆盖化学空间，使得后续的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都是</a:t>
            </a:r>
            <a:r>
              <a:rPr kumimoji="1" lang="en-US" altLang="zh-CN" dirty="0"/>
              <a:t>interpolative</a:t>
            </a:r>
            <a:r>
              <a:rPr kumimoji="1" lang="zh-CN" altLang="en-US" dirty="0"/>
              <a:t>的。与之做对比的是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中</a:t>
            </a:r>
            <a:r>
              <a:rPr kumimoji="1" lang="en-US" altLang="zh-CN" dirty="0" err="1"/>
              <a:t>commerially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available</a:t>
            </a:r>
            <a:r>
              <a:rPr kumimoji="1" lang="zh-CN" altLang="en-US" dirty="0"/>
              <a:t>的催化剂。但其中一种催化剂没给出原始数据，所以没做复现工作。并且作者觉得如果在变化范围更广（</a:t>
            </a:r>
            <a:r>
              <a:rPr kumimoji="1" lang="en-US" altLang="zh-CN" dirty="0"/>
              <a:t>BINOL</a:t>
            </a:r>
            <a:r>
              <a:rPr kumimoji="1" lang="zh-CN" altLang="en-US" dirty="0"/>
              <a:t>只是</a:t>
            </a:r>
            <a:r>
              <a:rPr kumimoji="1" lang="en-US" altLang="zh-CN" dirty="0"/>
              <a:t>3,3’</a:t>
            </a:r>
            <a:r>
              <a:rPr kumimoji="1" lang="zh-CN" altLang="en-US" dirty="0"/>
              <a:t>取代）的化学空间里，这种抽样算法的效果更明显。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217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：作者探究了通过无监督学习增强采样，可以提高模型的效果。对</a:t>
            </a:r>
            <a:r>
              <a:rPr kumimoji="1" lang="en-US" altLang="zh-CN" dirty="0"/>
              <a:t>806</a:t>
            </a:r>
            <a:r>
              <a:rPr kumimoji="1" lang="zh-CN" altLang="en-US" dirty="0"/>
              <a:t>种催化剂进行聚类，分为</a:t>
            </a:r>
            <a:r>
              <a:rPr kumimoji="1" lang="en-US" altLang="zh-CN" dirty="0"/>
              <a:t>6</a:t>
            </a:r>
            <a:r>
              <a:rPr kumimoji="1" lang="zh-CN" altLang="en-US" dirty="0"/>
              <a:t>类，</a:t>
            </a:r>
            <a:r>
              <a:rPr kumimoji="1" lang="en-US" altLang="zh-CN" dirty="0"/>
              <a:t>commercial available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12</a:t>
            </a:r>
            <a:r>
              <a:rPr kumimoji="1" lang="zh-CN" altLang="en-US" dirty="0"/>
              <a:t>种占其中</a:t>
            </a:r>
            <a:r>
              <a:rPr kumimoji="1" lang="en-US" altLang="zh-CN" dirty="0"/>
              <a:t>5</a:t>
            </a:r>
            <a:r>
              <a:rPr kumimoji="1" lang="zh-CN" altLang="en-US" dirty="0"/>
              <a:t>类，从另</a:t>
            </a:r>
            <a:r>
              <a:rPr kumimoji="1" lang="en-US" altLang="zh-CN" dirty="0"/>
              <a:t>1</a:t>
            </a:r>
            <a:r>
              <a:rPr kumimoji="1" lang="zh-CN" altLang="en-US" dirty="0"/>
              <a:t>类中选一个催化剂加入训练集，发现提高了模型的效果。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5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后续工作：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整理计算描述符的代码，做成一个软件包。</a:t>
            </a:r>
            <a:r>
              <a:rPr kumimoji="1" lang="en-US" altLang="zh-CN" dirty="0"/>
              <a:t>Denmark</a:t>
            </a:r>
            <a:r>
              <a:rPr kumimoji="1" lang="zh-CN" altLang="en-US" dirty="0"/>
              <a:t>组的代码写的有点问题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探究其他的反应，</a:t>
            </a:r>
            <a:r>
              <a:rPr kumimoji="1" lang="en-US" altLang="zh-CN" dirty="0" err="1"/>
              <a:t>Sigman</a:t>
            </a:r>
            <a:r>
              <a:rPr kumimoji="1" lang="zh-CN" altLang="en-US" dirty="0"/>
              <a:t>的这篇</a:t>
            </a:r>
            <a:r>
              <a:rPr kumimoji="1" lang="en-US" altLang="zh-CN" dirty="0"/>
              <a:t>Nature</a:t>
            </a:r>
            <a:r>
              <a:rPr kumimoji="1" lang="zh-CN" altLang="en-US" dirty="0"/>
              <a:t>有</a:t>
            </a:r>
            <a:r>
              <a:rPr kumimoji="1" lang="en-US" altLang="zh-CN" dirty="0"/>
              <a:t>367</a:t>
            </a:r>
            <a:r>
              <a:rPr kumimoji="1" lang="zh-CN" altLang="en-US" dirty="0"/>
              <a:t>个反应</a:t>
            </a:r>
            <a:endParaRPr kumimoji="1" lang="en-US" altLang="zh-CN" dirty="0"/>
          </a:p>
          <a:p>
            <a:r>
              <a:rPr kumimoji="1" lang="en-US" altLang="zh-CN" dirty="0"/>
              <a:t>3.Feature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Selection</a:t>
            </a:r>
            <a:r>
              <a:rPr kumimoji="1" lang="zh-CN" altLang="en-US" dirty="0"/>
              <a:t>的过程太繁琐，能否通过三维卷积提高特征选择的效率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新的描述符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33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不对称催化反应一直是有机化学领域中的热点问题，寻找和设计高选择性的催化剂是这个问题的核心。传统催化剂设计存在的问题</a:t>
            </a:r>
            <a:r>
              <a:rPr kumimoji="1" lang="zh-CN" altLang="en-US" dirty="0">
                <a:sym typeface="Wingdings" pitchFamily="2" charset="2"/>
              </a:rPr>
              <a:t>：（</a:t>
            </a:r>
            <a:r>
              <a:rPr kumimoji="1" lang="en-US" altLang="zh-CN" dirty="0">
                <a:sym typeface="Wingdings" pitchFamily="2" charset="2"/>
              </a:rPr>
              <a:t>1</a:t>
            </a:r>
            <a:r>
              <a:rPr kumimoji="1" lang="zh-CN" altLang="en-US" dirty="0">
                <a:sym typeface="Wingdings" pitchFamily="2" charset="2"/>
              </a:rPr>
              <a:t>）依赖化学家的直觉（</a:t>
            </a:r>
            <a:r>
              <a:rPr kumimoji="1" lang="en-US" altLang="zh-CN" dirty="0">
                <a:sym typeface="Wingdings" pitchFamily="2" charset="2"/>
              </a:rPr>
              <a:t>2</a:t>
            </a:r>
            <a:r>
              <a:rPr kumimoji="1" lang="zh-CN" altLang="en-US" dirty="0">
                <a:sym typeface="Wingdings" pitchFamily="2" charset="2"/>
              </a:rPr>
              <a:t>）缺乏定量性规律的指导（</a:t>
            </a:r>
            <a:r>
              <a:rPr kumimoji="1" lang="en-US" altLang="zh-CN" dirty="0">
                <a:sym typeface="Wingdings" pitchFamily="2" charset="2"/>
              </a:rPr>
              <a:t>3</a:t>
            </a:r>
            <a:r>
              <a:rPr kumimoji="1" lang="zh-CN" altLang="en-US" dirty="0">
                <a:sym typeface="Wingdings" pitchFamily="2" charset="2"/>
              </a:rPr>
              <a:t>）难以发现规律；定量结构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选择性关系（</a:t>
            </a:r>
            <a:r>
              <a:rPr kumimoji="1" lang="en-US" altLang="zh-CN" dirty="0">
                <a:sym typeface="Wingdings" pitchFamily="2" charset="2"/>
              </a:rPr>
              <a:t>QSSR</a:t>
            </a:r>
            <a:r>
              <a:rPr kumimoji="1" lang="zh-CN" altLang="en-US" dirty="0">
                <a:sym typeface="Wingdings" pitchFamily="2" charset="2"/>
              </a:rPr>
              <a:t>）类似于定量构效关系（</a:t>
            </a:r>
            <a:r>
              <a:rPr kumimoji="1" lang="en-US" altLang="zh-CN" dirty="0">
                <a:sym typeface="Wingdings" pitchFamily="2" charset="2"/>
              </a:rPr>
              <a:t>QSAR</a:t>
            </a:r>
            <a:r>
              <a:rPr kumimoji="1" lang="zh-CN" altLang="en-US" dirty="0">
                <a:sym typeface="Wingdings" pitchFamily="2" charset="2"/>
              </a:rPr>
              <a:t>），尝试通过建立数学模型，在催化剂结构和选择性之间建立定量的关系。这种方法的优点有：（</a:t>
            </a:r>
            <a:r>
              <a:rPr kumimoji="1" lang="en-US" altLang="zh-CN" dirty="0">
                <a:sym typeface="Wingdings" pitchFamily="2" charset="2"/>
              </a:rPr>
              <a:t>1</a:t>
            </a:r>
            <a:r>
              <a:rPr kumimoji="1" lang="zh-CN" altLang="en-US" dirty="0">
                <a:sym typeface="Wingdings" pitchFamily="2" charset="2"/>
              </a:rPr>
              <a:t>）不需要先验性的机理，毕竟有很多反应的机理尚不清楚；（</a:t>
            </a:r>
            <a:r>
              <a:rPr kumimoji="1" lang="en-US" altLang="zh-CN" dirty="0">
                <a:sym typeface="Wingdings" pitchFamily="2" charset="2"/>
              </a:rPr>
              <a:t>2</a:t>
            </a:r>
            <a:r>
              <a:rPr kumimoji="1" lang="zh-CN" altLang="en-US" dirty="0">
                <a:sym typeface="Wingdings" pitchFamily="2" charset="2"/>
              </a:rPr>
              <a:t>）用描述符定量描述空间位阻效应和电子效应；（</a:t>
            </a:r>
            <a:r>
              <a:rPr kumimoji="1" lang="en-US" altLang="zh-CN" dirty="0">
                <a:sym typeface="Wingdings" pitchFamily="2" charset="2"/>
              </a:rPr>
              <a:t>3</a:t>
            </a:r>
            <a:r>
              <a:rPr kumimoji="1" lang="zh-CN" altLang="en-US" dirty="0">
                <a:sym typeface="Wingdings" pitchFamily="2" charset="2"/>
              </a:rPr>
              <a:t>）有成熟的机器学习和深度学习模型进行预测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9817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最经典的</a:t>
            </a:r>
            <a:r>
              <a:rPr kumimoji="1" lang="en-US" altLang="zh-CN" dirty="0"/>
              <a:t>QSSR</a:t>
            </a:r>
            <a:r>
              <a:rPr kumimoji="1" lang="zh-CN" altLang="en-US" dirty="0"/>
              <a:t>模型是线性自由能关系（</a:t>
            </a:r>
            <a:r>
              <a:rPr kumimoji="1" lang="en-US" altLang="zh-CN" dirty="0"/>
              <a:t>LEFR</a:t>
            </a:r>
            <a:r>
              <a:rPr kumimoji="1" lang="zh-CN" altLang="en-US" dirty="0"/>
              <a:t>）模型。通过一些传统的描述符（</a:t>
            </a:r>
            <a:r>
              <a:rPr kumimoji="1" lang="en-US" altLang="zh-CN" dirty="0" err="1"/>
              <a:t>Hammet</a:t>
            </a:r>
            <a:r>
              <a:rPr kumimoji="1" lang="zh-CN" altLang="en-US" dirty="0"/>
              <a:t>取代基常数、</a:t>
            </a:r>
            <a:r>
              <a:rPr kumimoji="1" lang="en-US" altLang="zh-CN" dirty="0" err="1"/>
              <a:t>Sterimol</a:t>
            </a:r>
            <a:r>
              <a:rPr kumimoji="1" lang="zh-CN" altLang="en-US" dirty="0"/>
              <a:t>参数、振动的频率</a:t>
            </a:r>
            <a:r>
              <a:rPr kumimoji="1" lang="en-US" altLang="zh-CN" dirty="0"/>
              <a:t>/</a:t>
            </a:r>
            <a:r>
              <a:rPr kumimoji="1" lang="zh-CN" altLang="en-US" dirty="0"/>
              <a:t>强度、极化率等）建立</a:t>
            </a:r>
            <a:r>
              <a:rPr kumimoji="1" lang="en-US" altLang="zh-CN" dirty="0" err="1"/>
              <a:t>ddG</a:t>
            </a:r>
            <a:r>
              <a:rPr kumimoji="1" lang="zh-CN" altLang="en-US" dirty="0"/>
              <a:t>和他们之间的线性关系。优点：解释性好，缺点：描述符太多；“局部描述符”，如何选择？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14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除此之外，基于分子相互作用场</a:t>
            </a:r>
            <a:r>
              <a:rPr kumimoji="1" lang="en-US" altLang="zh-CN" dirty="0"/>
              <a:t>MIF</a:t>
            </a:r>
            <a:r>
              <a:rPr kumimoji="1" lang="zh-CN" altLang="en-US" dirty="0"/>
              <a:t>的描述符，可以“整体”地描述整个分子的空间位阻效应和电子效应。这类方法先对不同催化剂按照骨架对齐，然后打一个空间的三维格子，通过一系列计算给每个格点赋值。最初使用这种方法进行催化剂选择性预测的是</a:t>
            </a:r>
            <a:r>
              <a:rPr kumimoji="1" lang="en-US" altLang="zh-CN" dirty="0" err="1"/>
              <a:t>Lipkowitz</a:t>
            </a:r>
            <a:r>
              <a:rPr kumimoji="1" lang="zh-CN" altLang="en-US" dirty="0"/>
              <a:t>，预测</a:t>
            </a:r>
            <a:r>
              <a:rPr kumimoji="1" lang="en-US" altLang="zh-CN" dirty="0"/>
              <a:t>DA</a:t>
            </a:r>
            <a:r>
              <a:rPr kumimoji="1" lang="zh-CN" altLang="en-US" dirty="0"/>
              <a:t>反应的立体选择性。并标出了</a:t>
            </a:r>
            <a:r>
              <a:rPr kumimoji="1" lang="en-US" altLang="zh-CN" dirty="0"/>
              <a:t>high/low occupancy</a:t>
            </a:r>
            <a:r>
              <a:rPr kumimoji="1" lang="zh-CN" altLang="en-US" dirty="0"/>
              <a:t>可导致选择性增加所对应的位置。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26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去年，</a:t>
            </a:r>
            <a:r>
              <a:rPr kumimoji="1" lang="en-US" altLang="zh-CN" dirty="0"/>
              <a:t>UIUC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Denamrk</a:t>
            </a:r>
            <a:r>
              <a:rPr kumimoji="1" lang="zh-CN" altLang="en-US" dirty="0"/>
              <a:t>组开发了基于</a:t>
            </a:r>
            <a:r>
              <a:rPr kumimoji="1" lang="en-US" altLang="zh-CN" dirty="0"/>
              <a:t>MIF</a:t>
            </a:r>
            <a:r>
              <a:rPr kumimoji="1" lang="zh-CN" altLang="en-US" dirty="0"/>
              <a:t>的一个分子描述符的催化剂选择流程，成功预测并选择出了高选择性的</a:t>
            </a:r>
            <a:r>
              <a:rPr kumimoji="1" lang="en-US" altLang="zh-CN" dirty="0"/>
              <a:t>BINOL</a:t>
            </a:r>
            <a:r>
              <a:rPr kumimoji="1" lang="zh-CN" altLang="en-US" dirty="0"/>
              <a:t>催化剂，发表在</a:t>
            </a:r>
            <a:r>
              <a:rPr kumimoji="1" lang="en-US" altLang="zh-CN" dirty="0"/>
              <a:t>Science</a:t>
            </a:r>
            <a:r>
              <a:rPr kumimoji="1" lang="zh-CN" altLang="en-US" dirty="0"/>
              <a:t>上。</a:t>
            </a:r>
            <a:r>
              <a:rPr kumimoji="1" lang="en-US" altLang="zh-CN" dirty="0"/>
              <a:t>JACS</a:t>
            </a:r>
            <a:r>
              <a:rPr kumimoji="1" lang="zh-CN" altLang="en-US" dirty="0"/>
              <a:t>是后续工作，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CaseStudy</a:t>
            </a:r>
            <a:r>
              <a:rPr kumimoji="1" lang="zh-CN" altLang="en-US" dirty="0"/>
              <a:t>讨论了特征选择、训练</a:t>
            </a:r>
            <a:r>
              <a:rPr kumimoji="1" lang="en-US" altLang="zh-CN" dirty="0"/>
              <a:t>/</a:t>
            </a:r>
            <a:r>
              <a:rPr kumimoji="1" lang="zh-CN" altLang="en-US" dirty="0"/>
              <a:t>测试集划分的一系列问题。我目前的工作就是复现这两篇文献。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533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工作流程如下：他们先建立了一个有</a:t>
            </a:r>
            <a:r>
              <a:rPr kumimoji="1" lang="en-US" altLang="zh-CN" dirty="0"/>
              <a:t>806</a:t>
            </a:r>
            <a:r>
              <a:rPr kumimoji="1" lang="zh-CN" altLang="en-US" dirty="0"/>
              <a:t>个催化剂的虚拟库，然后进行描述符的计算建立化学空间，通过一种抽样算法选出有代表性的</a:t>
            </a:r>
            <a:r>
              <a:rPr kumimoji="1" lang="en-US" altLang="zh-CN" dirty="0"/>
              <a:t>43</a:t>
            </a:r>
            <a:r>
              <a:rPr kumimoji="1" lang="zh-CN" altLang="en-US" dirty="0"/>
              <a:t>个催化剂（</a:t>
            </a:r>
            <a:r>
              <a:rPr kumimoji="1" lang="en-US" altLang="zh-CN" dirty="0"/>
              <a:t>UTS</a:t>
            </a:r>
            <a:r>
              <a:rPr kumimoji="1" lang="zh-CN" altLang="en-US" dirty="0"/>
              <a:t>）去做高通量筛选，选择的反应是硫醇对亚胺的加成反应，得到</a:t>
            </a:r>
            <a:r>
              <a:rPr kumimoji="1" lang="en-US" altLang="zh-CN" dirty="0"/>
              <a:t>1075</a:t>
            </a:r>
            <a:r>
              <a:rPr kumimoji="1" lang="zh-CN" altLang="en-US" dirty="0"/>
              <a:t>个反应数据。然后就是划分训练</a:t>
            </a:r>
            <a:r>
              <a:rPr kumimoji="1" lang="en-US" altLang="zh-CN" dirty="0"/>
              <a:t>/</a:t>
            </a:r>
            <a:r>
              <a:rPr kumimoji="1" lang="zh-CN" altLang="en-US" dirty="0"/>
              <a:t>验证集，接着通过一系列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Selection</a:t>
            </a:r>
            <a:r>
              <a:rPr kumimoji="1" lang="zh-CN" altLang="en-US" dirty="0"/>
              <a:t>方法对数据进行降维，最后使用机器学习方法进行预测。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86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作者认为需要考虑催化剂的各种构象，因为不对称催化中导致对映选择性构象是未知的。</a:t>
            </a:r>
            <a:endParaRPr kumimoji="1" lang="en-US" altLang="zh-CN" dirty="0"/>
          </a:p>
          <a:p>
            <a:r>
              <a:rPr kumimoji="1" lang="en-US" altLang="zh-CN" dirty="0"/>
              <a:t>ASO</a:t>
            </a:r>
            <a:r>
              <a:rPr kumimoji="1" lang="zh-CN" altLang="en-US" dirty="0"/>
              <a:t>的计算过程如下：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进行构象搜索，找到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个构象，然后对齐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打格子，在原子的范德华半径内的格点赋值为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，否则为</a:t>
            </a:r>
            <a:r>
              <a:rPr kumimoji="1" lang="en-US" altLang="zh-CN" dirty="0"/>
              <a:t>0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对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个构象都这样操作，然后除以</a:t>
            </a:r>
            <a:r>
              <a:rPr kumimoji="1" lang="en-US" altLang="zh-CN" dirty="0"/>
              <a:t>n</a:t>
            </a:r>
            <a:r>
              <a:rPr kumimoji="1" lang="zh-CN" altLang="en-US" dirty="0"/>
              <a:t>归一化。</a:t>
            </a:r>
            <a:endParaRPr kumimoji="1" lang="en-US" altLang="zh-CN" dirty="0"/>
          </a:p>
          <a:p>
            <a:r>
              <a:rPr kumimoji="1" lang="zh-CN" altLang="en-US" dirty="0"/>
              <a:t>作者用的</a:t>
            </a:r>
            <a:r>
              <a:rPr kumimoji="1" lang="en-US" altLang="zh-CN" dirty="0" err="1"/>
              <a:t>Marcomodel+Mastero</a:t>
            </a:r>
            <a:r>
              <a:rPr kumimoji="1" lang="zh-CN" altLang="en-US" dirty="0"/>
              <a:t>，我用的</a:t>
            </a:r>
            <a:r>
              <a:rPr kumimoji="1" lang="en-US" altLang="zh-CN" dirty="0" err="1"/>
              <a:t>RDKit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38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ESP-</a:t>
            </a:r>
            <a:r>
              <a:rPr kumimoji="1" lang="zh-CN" altLang="en-US" dirty="0"/>
              <a:t>电子效应描述符，描述的是取代基对四季铵正离子静电势的扰动。</a:t>
            </a:r>
            <a:r>
              <a:rPr kumimoji="1" lang="en-US" altLang="zh-CN" dirty="0"/>
              <a:t>ESPMAX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ESPMIN</a:t>
            </a:r>
            <a:r>
              <a:rPr kumimoji="1" lang="zh-CN" altLang="en-US" dirty="0"/>
              <a:t>是最大值和最小值。作者发现，</a:t>
            </a:r>
            <a:r>
              <a:rPr kumimoji="1" lang="en-US" altLang="zh-CN" dirty="0"/>
              <a:t>ESPMAX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Hammet</a:t>
            </a:r>
            <a:r>
              <a:rPr kumimoji="1" lang="zh-CN" altLang="en-US" dirty="0"/>
              <a:t>常数之间存在极好的相关性。但是有选择数据的嫌疑。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CAA1-7597-4848-8635-94166424A29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912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71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66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69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37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5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069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706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0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37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10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31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F42D-D0F3-AD45-9C06-B3936BDDCCF6}" type="datetimeFigureOut">
              <a:rPr kumimoji="1" lang="zh-CN" altLang="en-US" smtClean="0"/>
              <a:t>2020/10/26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6DA-5A8B-A94C-BF1D-932D05C8E2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73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FD29C0-3BC5-2448-B30E-5433832C8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32" y="951759"/>
            <a:ext cx="1235131" cy="12351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659656-0FF3-7443-BFDF-638978C4D49E}"/>
              </a:ext>
            </a:extLst>
          </p:cNvPr>
          <p:cNvSpPr txBox="1"/>
          <p:nvPr/>
        </p:nvSpPr>
        <p:spPr>
          <a:xfrm>
            <a:off x="984315" y="2890391"/>
            <a:ext cx="7175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MIF-based Descriptors in Prediction of Enantioseletivity 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CA281B-912F-EF45-86FA-CAA3BA223A26}"/>
              </a:ext>
            </a:extLst>
          </p:cNvPr>
          <p:cNvSpPr txBox="1"/>
          <p:nvPr/>
        </p:nvSpPr>
        <p:spPr>
          <a:xfrm>
            <a:off x="4094945" y="439404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王应泽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50BD50-F8E9-6C41-89CC-8AF590389461}"/>
              </a:ext>
            </a:extLst>
          </p:cNvPr>
          <p:cNvSpPr txBox="1"/>
          <p:nvPr/>
        </p:nvSpPr>
        <p:spPr>
          <a:xfrm>
            <a:off x="3838464" y="488856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2020.10.26</a:t>
            </a:r>
            <a:endParaRPr kumimoji="1" lang="zh-CN" altLang="en-US" sz="20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44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D0E23BB-A325-DC45-92A6-9DF0BE5F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87" y="2054175"/>
            <a:ext cx="3892987" cy="3892987"/>
          </a:xfrm>
          <a:prstGeom prst="rect">
            <a:avLst/>
          </a:prstGeom>
        </p:spPr>
      </p:pic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D1AB4DF0-2849-454D-B510-246D84F4A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8460"/>
              </p:ext>
            </p:extLst>
          </p:nvPr>
        </p:nvGraphicFramePr>
        <p:xfrm>
          <a:off x="349582" y="1876982"/>
          <a:ext cx="4628076" cy="4106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521031637"/>
                    </a:ext>
                  </a:extLst>
                </a:gridCol>
                <a:gridCol w="838038">
                  <a:extLst>
                    <a:ext uri="{9D8B030D-6E8A-4147-A177-3AD203B41FA5}">
                      <a16:colId xmlns:a16="http://schemas.microsoft.com/office/drawing/2014/main" val="340164242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8484203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404005850"/>
                    </a:ext>
                  </a:extLst>
                </a:gridCol>
                <a:gridCol w="838038">
                  <a:extLst>
                    <a:ext uri="{9D8B030D-6E8A-4147-A177-3AD203B41FA5}">
                      <a16:colId xmlns:a16="http://schemas.microsoft.com/office/drawing/2014/main" val="34923882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311522498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zh-CN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</a:t>
                      </a:r>
                      <a:r>
                        <a:rPr lang="en-US" altLang="zh-CN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zh-CN" altLang="en-US" sz="12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i="1" dirty="0">
                          <a:latin typeface="Symbol" pitchFamily="2" charset="2"/>
                          <a:cs typeface="Arial" panose="020B0604020202020204" pitchFamily="34" charset="0"/>
                        </a:rPr>
                        <a:t>r</a:t>
                      </a:r>
                      <a:endParaRPr lang="zh-CN" altLang="en-US" sz="1200" b="1" i="1" dirty="0">
                        <a:latin typeface="Symbol" pitchFamily="2" charset="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zh-CN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</a:t>
                      </a:r>
                      <a:r>
                        <a:rPr lang="en-US" altLang="zh-CN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zh-CN" altLang="en-US" sz="12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i="1" dirty="0">
                          <a:latin typeface="Symbol" pitchFamily="2" charset="2"/>
                          <a:cs typeface="Arial" panose="020B0604020202020204" pitchFamily="34" charset="0"/>
                        </a:rPr>
                        <a:t>r</a:t>
                      </a:r>
                      <a:endParaRPr lang="zh-CN" altLang="en-US" sz="1200" b="1" i="1" dirty="0">
                        <a:latin typeface="Symbol" pitchFamily="2" charset="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062684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119.11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FR" sz="12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110.2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9838597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119.54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OEt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113.78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477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115.39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072260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fr-FR" sz="1200" u="none" strike="noStrike" baseline="-250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FR" sz="1200" b="0" i="0" u="none" strike="noStrike" baseline="-250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124.46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SiMe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fr-FR" sz="12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114.97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646052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fr-FR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117.31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PhCO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117.81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903764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OH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115.64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OCOPh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115.06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910711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</a:t>
                      </a:r>
                      <a:r>
                        <a:rPr lang="fr-FR" sz="1200" u="none" strike="noStrike" baseline="-250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FR" sz="1200" b="0" i="0" u="none" strike="noStrike" baseline="-250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112.06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-0.66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116.06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010542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CF</a:t>
                      </a:r>
                      <a:r>
                        <a:rPr lang="fr-FR" sz="1200" u="none" strike="noStrike" baseline="-250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fr-FR" sz="1200" b="0" i="0" u="none" strike="noStrike" baseline="-250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121.22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C≡CH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117.2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2126647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123.47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OCOMe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067446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115.95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-Bu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115.04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775876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 err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OMe</a:t>
                      </a:r>
                      <a:endParaRPr lang="fr-FR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114.34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-0.27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NHNH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FR" sz="12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112.64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087332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115.71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OCF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fr-FR" sz="12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118.76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2362026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114.75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4-F-C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115.58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8883632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114.81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4-NO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-C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fr-FR" sz="12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118.86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237453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121.13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5688933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1A751314-F424-F040-9FBF-D858611807FB}"/>
              </a:ext>
            </a:extLst>
          </p:cNvPr>
          <p:cNvSpPr txBox="1"/>
          <p:nvPr/>
        </p:nvSpPr>
        <p:spPr>
          <a:xfrm>
            <a:off x="6276396" y="1587898"/>
            <a:ext cx="179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ESP Validation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716233C-6F90-E341-BEE6-93B84C18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64" y="4526311"/>
            <a:ext cx="929643" cy="851082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E0A1551-A563-2743-A5EE-96AE05BBB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2B8214E-AE26-D240-A33F-1CB032FFBA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 Descriptor</a:t>
            </a:r>
          </a:p>
        </p:txBody>
      </p:sp>
    </p:spTree>
    <p:extLst>
      <p:ext uri="{BB962C8B-B14F-4D97-AF65-F5344CB8AC3E}">
        <p14:creationId xmlns:p14="http://schemas.microsoft.com/office/powerpoint/2010/main" val="315041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EB55DC6-9E66-CE4A-B95A-CD8AC409A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A320F6C-BFA1-3849-BB6F-8ED7E254798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NBO Descriptor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E05AAF-67ED-354F-91BA-28068FFE80EC}"/>
              </a:ext>
            </a:extLst>
          </p:cNvPr>
          <p:cNvSpPr txBox="1"/>
          <p:nvPr/>
        </p:nvSpPr>
        <p:spPr>
          <a:xfrm>
            <a:off x="474517" y="3143941"/>
            <a:ext cx="7248456" cy="75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NBO charge, orbital energies and occupancy for the two highest energy orbitals on the sulfur in the thiol</a:t>
            </a:r>
          </a:p>
        </p:txBody>
      </p:sp>
    </p:spTree>
    <p:extLst>
      <p:ext uri="{BB962C8B-B14F-4D97-AF65-F5344CB8AC3E}">
        <p14:creationId xmlns:p14="http://schemas.microsoft.com/office/powerpoint/2010/main" val="224096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3E3BFD4-0AF1-AA43-88C8-2E7F2201C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651751"/>
              </p:ext>
            </p:extLst>
          </p:nvPr>
        </p:nvGraphicFramePr>
        <p:xfrm>
          <a:off x="430346" y="1546578"/>
          <a:ext cx="3970750" cy="4487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5046">
                  <a:extLst>
                    <a:ext uri="{9D8B030D-6E8A-4147-A177-3AD203B41FA5}">
                      <a16:colId xmlns:a16="http://schemas.microsoft.com/office/drawing/2014/main" val="1107076745"/>
                    </a:ext>
                  </a:extLst>
                </a:gridCol>
                <a:gridCol w="1422852">
                  <a:extLst>
                    <a:ext uri="{9D8B030D-6E8A-4147-A177-3AD203B41FA5}">
                      <a16:colId xmlns:a16="http://schemas.microsoft.com/office/drawing/2014/main" val="2526386931"/>
                    </a:ext>
                  </a:extLst>
                </a:gridCol>
                <a:gridCol w="1422852">
                  <a:extLst>
                    <a:ext uri="{9D8B030D-6E8A-4147-A177-3AD203B41FA5}">
                      <a16:colId xmlns:a16="http://schemas.microsoft.com/office/drawing/2014/main" val="2404415361"/>
                    </a:ext>
                  </a:extLst>
                </a:gridCol>
              </a:tblGrid>
              <a:tr h="290866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 (</a:t>
                      </a:r>
                      <a:r>
                        <a:rPr kumimoji="1" lang="en-US" altLang="zh-CN" sz="1400" b="1" dirty="0">
                          <a:latin typeface="Symbol" pitchFamily="2" charset="2"/>
                          <a:cs typeface="Arial" panose="020B0604020202020204" pitchFamily="34" charset="0"/>
                        </a:rPr>
                        <a:t>DD</a:t>
                      </a:r>
                      <a:r>
                        <a:rPr kumimoji="1"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G, kcal/mol)</a:t>
                      </a:r>
                      <a:endParaRPr lang="zh-CN" alt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34550"/>
                  </a:ext>
                </a:extLst>
              </a:tr>
              <a:tr h="2908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</a:t>
                      </a:r>
                      <a:endParaRPr lang="zh-CN" alt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</a:t>
                      </a:r>
                      <a:endParaRPr lang="zh-CN" alt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34003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0.1487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0.1711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41714239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2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0.1501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0.1578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2206231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3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0.1509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0.1620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625746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0.1519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0.1537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866136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0.1476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0.1639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271483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6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0.1569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0.1565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886112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7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0.1550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0.1682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570971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0.1547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0.1598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101072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9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0.1722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128828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10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0.1572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0.1785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46245"/>
                  </a:ext>
                </a:extLst>
              </a:tr>
              <a:tr h="35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  <a:endParaRPr lang="zh-CN" alt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0.1516±0.0050</a:t>
                      </a:r>
                      <a:endParaRPr lang="zh-CN" alt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0.1644±0.0079</a:t>
                      </a:r>
                      <a:endParaRPr lang="zh-CN" alt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899152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0E1C215-789A-5D4D-8F23-4AEDF244883A}"/>
              </a:ext>
            </a:extLst>
          </p:cNvPr>
          <p:cNvSpPr txBox="1"/>
          <p:nvPr/>
        </p:nvSpPr>
        <p:spPr>
          <a:xfrm>
            <a:off x="4857751" y="1452985"/>
            <a:ext cx="4153829" cy="75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Random 600/475 train/test split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SVR (2</a:t>
            </a:r>
            <a:r>
              <a:rPr kumimoji="1"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polynomial kernel)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0032A8-B32C-C649-83D8-A8A4C5943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80185"/>
          <a:stretch/>
        </p:blipFill>
        <p:spPr>
          <a:xfrm>
            <a:off x="4685755" y="2508250"/>
            <a:ext cx="3926948" cy="359131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62ABB04-036D-9A4A-9124-CB263F0AC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0353AB-AFB7-1C41-90D8-46EB52794D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Models: Random Split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D71665-8CFB-2D4A-BB51-9CC49D1F1D7C}"/>
              </a:ext>
            </a:extLst>
          </p:cNvPr>
          <p:cNvSpPr txBox="1"/>
          <p:nvPr/>
        </p:nvSpPr>
        <p:spPr>
          <a:xfrm>
            <a:off x="430346" y="6147487"/>
            <a:ext cx="2367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*MAD: Mean Absolute Deviation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9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B0C083-E6DD-6F47-B638-024FFAFF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032" y="2425339"/>
            <a:ext cx="4445046" cy="37216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976EDC-1B3D-F243-8475-8D6F3BD43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22" y="1622226"/>
            <a:ext cx="3782575" cy="40859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5BAF3A-0CC6-684A-B421-BA7712F18587}"/>
              </a:ext>
            </a:extLst>
          </p:cNvPr>
          <p:cNvSpPr txBox="1"/>
          <p:nvPr/>
        </p:nvSpPr>
        <p:spPr>
          <a:xfrm>
            <a:off x="4936013" y="1774160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Substrates: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train +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05B96E-E488-2449-BA5D-972C1766E1A0}"/>
              </a:ext>
            </a:extLst>
          </p:cNvPr>
          <p:cNvSpPr txBox="1"/>
          <p:nvPr/>
        </p:nvSpPr>
        <p:spPr>
          <a:xfrm>
            <a:off x="5074505" y="1296114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43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Catalysts: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train +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4CBD2F-31A7-8D47-B1A4-1AF554B43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123D381-3DE2-2449-841C-19C6AD7B4C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Models: Sub/Cat Split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86EE33-81CB-EC42-BB35-DC5C2C236E44}"/>
              </a:ext>
            </a:extLst>
          </p:cNvPr>
          <p:cNvSpPr txBox="1"/>
          <p:nvPr/>
        </p:nvSpPr>
        <p:spPr>
          <a:xfrm>
            <a:off x="5969749" y="6428877"/>
            <a:ext cx="2887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Andrew F. Zahrt et al. </a:t>
            </a:r>
            <a:r>
              <a:rPr lang="fr-FR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Science </a:t>
            </a:r>
            <a:r>
              <a:rPr lang="fr-FR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fr-FR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, 363, </a:t>
            </a:r>
            <a:r>
              <a:rPr lang="fr-FR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247.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4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D6BD319-F647-2B48-974A-3B72502B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75D506E-3634-9142-9580-8805323B20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Models: Sub/Cat Split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EBAD11-BA97-6B43-990E-785F9CBC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4189"/>
            <a:ext cx="9144000" cy="27432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4FBF23-2663-C643-80E6-34585DF8B340}"/>
              </a:ext>
            </a:extLst>
          </p:cNvPr>
          <p:cNvGrpSpPr/>
          <p:nvPr/>
        </p:nvGrpSpPr>
        <p:grpSpPr>
          <a:xfrm>
            <a:off x="198673" y="4182761"/>
            <a:ext cx="8746653" cy="2348097"/>
            <a:chOff x="198673" y="1359242"/>
            <a:chExt cx="8746653" cy="234809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084A881-756F-E34C-B7FF-C79283E03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90"/>
            <a:stretch/>
          </p:blipFill>
          <p:spPr>
            <a:xfrm>
              <a:off x="198673" y="1359242"/>
              <a:ext cx="8746653" cy="213771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6DB8952-5A9C-774F-8210-6CF7EA7C5FE6}"/>
                </a:ext>
              </a:extLst>
            </p:cNvPr>
            <p:cNvSpPr txBox="1"/>
            <p:nvPr/>
          </p:nvSpPr>
          <p:spPr>
            <a:xfrm>
              <a:off x="401594" y="3429000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1.88 kcal/mol</a:t>
              </a:r>
              <a:endParaRPr kumimoji="1" lang="zh-CN" altLang="en-US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2C1FB7B-BAA1-7845-9947-AE2209BCA882}"/>
                </a:ext>
              </a:extLst>
            </p:cNvPr>
            <p:cNvSpPr txBox="1"/>
            <p:nvPr/>
          </p:nvSpPr>
          <p:spPr>
            <a:xfrm>
              <a:off x="1857632" y="3428999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1.81 kcal/mol</a:t>
              </a:r>
              <a:endParaRPr kumimoji="1" lang="zh-CN" altLang="en-US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193EAD3-8D1F-DD49-91CF-C8DF8B802925}"/>
                </a:ext>
              </a:extLst>
            </p:cNvPr>
            <p:cNvSpPr txBox="1"/>
            <p:nvPr/>
          </p:nvSpPr>
          <p:spPr>
            <a:xfrm>
              <a:off x="3401061" y="3428999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1.38 kcal/mol</a:t>
              </a:r>
              <a:endParaRPr kumimoji="1" lang="zh-CN" altLang="en-US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D38582-E346-BA4E-90AF-6D74C41AC632}"/>
                </a:ext>
              </a:extLst>
            </p:cNvPr>
            <p:cNvSpPr txBox="1"/>
            <p:nvPr/>
          </p:nvSpPr>
          <p:spPr>
            <a:xfrm>
              <a:off x="4786183" y="3428998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1.47 kcal/mol</a:t>
              </a:r>
              <a:endParaRPr kumimoji="1" lang="zh-CN" altLang="en-US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2FBF191-A622-2144-A78F-A559F291C554}"/>
                </a:ext>
              </a:extLst>
            </p:cNvPr>
            <p:cNvSpPr txBox="1"/>
            <p:nvPr/>
          </p:nvSpPr>
          <p:spPr>
            <a:xfrm>
              <a:off x="6242221" y="3428997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1.66 kcal/mol</a:t>
              </a:r>
              <a:endParaRPr kumimoji="1" lang="zh-CN" altLang="en-US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58F9FF4-6539-E04D-8FDE-2E06E30FE742}"/>
                </a:ext>
              </a:extLst>
            </p:cNvPr>
            <p:cNvSpPr txBox="1"/>
            <p:nvPr/>
          </p:nvSpPr>
          <p:spPr>
            <a:xfrm>
              <a:off x="7856566" y="3430340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1.24 kcal/mol</a:t>
              </a:r>
              <a:endParaRPr kumimoji="1" lang="zh-CN" altLang="en-US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1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D6BD319-F647-2B48-974A-3B72502B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75D506E-3634-9142-9580-8805323B20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Models: Sub/Cat Split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4A701D-1EC8-164D-A62A-4F1675F90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2" r="7732"/>
          <a:stretch/>
        </p:blipFill>
        <p:spPr>
          <a:xfrm>
            <a:off x="-1" y="1625506"/>
            <a:ext cx="9144001" cy="33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6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FE8A9E-D89D-B74C-BED5-0F0AAE41802B}"/>
              </a:ext>
            </a:extLst>
          </p:cNvPr>
          <p:cNvSpPr txBox="1"/>
          <p:nvPr/>
        </p:nvSpPr>
        <p:spPr>
          <a:xfrm>
            <a:off x="300750" y="1072033"/>
            <a:ext cx="6889749" cy="40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718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Train data: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% &lt; 80%,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357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Test data: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% &gt; 80%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C55C91-556F-744B-9BC0-11961C999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53" y="1781120"/>
            <a:ext cx="3120594" cy="2506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19E6AE-29C7-724D-A172-C6C4CAB4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796" y="1781120"/>
            <a:ext cx="3010022" cy="25800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5851F52-4826-B845-B146-4A9C3334F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E0C95DE-1327-2A49-803A-6663B603FB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Models: </a:t>
            </a:r>
            <a:r>
              <a:rPr lang="en-US" altLang="zh-CN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Split</a:t>
            </a:r>
          </a:p>
        </p:txBody>
      </p:sp>
      <p:graphicFrame>
        <p:nvGraphicFramePr>
          <p:cNvPr id="3" name="表格 10">
            <a:extLst>
              <a:ext uri="{FF2B5EF4-FFF2-40B4-BE49-F238E27FC236}">
                <a16:creationId xmlns:a16="http://schemas.microsoft.com/office/drawing/2014/main" id="{22797086-CFA8-4640-B847-E00B76184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50748"/>
              </p:ext>
            </p:extLst>
          </p:nvPr>
        </p:nvGraphicFramePr>
        <p:xfrm>
          <a:off x="1980000" y="4716317"/>
          <a:ext cx="5184000" cy="18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214002993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1523430972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10526410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Observed (%)</a:t>
                      </a:r>
                      <a:endParaRPr lang="zh-CN" alt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</a:t>
                      </a:r>
                      <a:r>
                        <a:rPr lang="en-US" altLang="zh-CN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</a:t>
                      </a:r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(%)</a:t>
                      </a:r>
                      <a:endParaRPr lang="zh-CN" alt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 </a:t>
                      </a:r>
                      <a:r>
                        <a:rPr lang="en-US" altLang="zh-CN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</a:t>
                      </a:r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(%)</a:t>
                      </a:r>
                      <a:endParaRPr lang="zh-CN" alt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1485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93.7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89.91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87677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88.71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447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95.1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93.2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90.05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2636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86.36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988793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16B43C94-95C8-ED49-AB90-FC410478673E}"/>
              </a:ext>
            </a:extLst>
          </p:cNvPr>
          <p:cNvSpPr/>
          <p:nvPr/>
        </p:nvSpPr>
        <p:spPr>
          <a:xfrm>
            <a:off x="1777226" y="1980239"/>
            <a:ext cx="16353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Neural Network (3 layers)</a:t>
            </a: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MAD = 0.33 kcal/mol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85AAD5-F69B-C948-9741-F2CA4A823AF0}"/>
              </a:ext>
            </a:extLst>
          </p:cNvPr>
          <p:cNvSpPr/>
          <p:nvPr/>
        </p:nvSpPr>
        <p:spPr>
          <a:xfrm>
            <a:off x="5768190" y="2000860"/>
            <a:ext cx="1438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SVR (linear kernel)</a:t>
            </a: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MAD = 0.345 kcal/mol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32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DC7EA3E-948F-8041-AF5A-43E4A672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5" y="4251292"/>
            <a:ext cx="2160000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CFA4E5-A4C8-F546-BE1C-9E5B5E6A9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72" y="1977167"/>
            <a:ext cx="2160000" cy="21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65303B4-1A42-7F4B-9578-AE298D36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407" y="2877167"/>
            <a:ext cx="2520000" cy="25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1414D2-4533-2745-B583-55790ACCC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25" y="1977167"/>
            <a:ext cx="2160000" cy="21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247B807-FEA8-D540-A620-12A54E01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72" y="4251292"/>
            <a:ext cx="2160000" cy="2160000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37143B79-DB1C-DA4A-A6AF-B556545E8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FFD3636-D7CE-3D47-97D9-EF45966134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Comparison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ACA0288-7CB6-184C-8917-924B65269D99}"/>
              </a:ext>
            </a:extLst>
          </p:cNvPr>
          <p:cNvSpPr txBox="1"/>
          <p:nvPr/>
        </p:nvSpPr>
        <p:spPr>
          <a:xfrm>
            <a:off x="374606" y="1120623"/>
            <a:ext cx="6869341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Model: Random Forest (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=100)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Method: ASO (mutual information regression, 25%), ESP, NBO</a:t>
            </a:r>
          </a:p>
        </p:txBody>
      </p:sp>
    </p:spTree>
    <p:extLst>
      <p:ext uri="{BB962C8B-B14F-4D97-AF65-F5344CB8AC3E}">
        <p14:creationId xmlns:p14="http://schemas.microsoft.com/office/powerpoint/2010/main" val="304624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06213A2-232C-5542-BA0E-5CCBBACCD5E0}"/>
              </a:ext>
            </a:extLst>
          </p:cNvPr>
          <p:cNvSpPr txBox="1"/>
          <p:nvPr/>
        </p:nvSpPr>
        <p:spPr>
          <a:xfrm>
            <a:off x="316007" y="1266917"/>
            <a:ext cx="8417794" cy="355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SIF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(steric indicator field): single-conformer version of ASO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EIF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(electronic indicator field):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Gasteiger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charge is assigned to grid point within the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vdW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radius of an atom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AEIF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(average EIF):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multi-conformer version of EIF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stericMIF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Lennard-Jones potential (MMFF 94 force field) with an sp</a:t>
            </a:r>
            <a:r>
              <a:rPr kumimoji="1"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carbon as a probe at each grid point </a:t>
            </a:r>
            <a:r>
              <a:rPr kumimoji="1"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(single-conformer considered)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electronicMIF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electrostatic potential at each grid point with a positron as a probe </a:t>
            </a:r>
            <a:r>
              <a:rPr kumimoji="1"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(single-conformer considered)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39159-24C9-DE49-BB10-5021C1F8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49" y="3339935"/>
            <a:ext cx="4398615" cy="547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F8A6D8-CD24-5E4C-A359-D825A5A3A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466" y="4593511"/>
            <a:ext cx="1381192" cy="5253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99A4A1-AA20-3A41-8AA8-DD694B9673DC}"/>
              </a:ext>
            </a:extLst>
          </p:cNvPr>
          <p:cNvSpPr txBox="1"/>
          <p:nvPr/>
        </p:nvSpPr>
        <p:spPr>
          <a:xfrm>
            <a:off x="316007" y="5182405"/>
            <a:ext cx="5953040" cy="985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Calculation method: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Multi-conformer: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RDKit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+ MMFF94 optimization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Single-conformer: Gaussian09 B3LYP/6-31G(d) optimization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9B5A02A-800A-1143-8BA3-7ACF70A3D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4282FFD-1052-4941-9053-9B729C0F44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1: Compare with single-conformer descriptor</a:t>
            </a:r>
          </a:p>
        </p:txBody>
      </p:sp>
    </p:spTree>
    <p:extLst>
      <p:ext uri="{BB962C8B-B14F-4D97-AF65-F5344CB8AC3E}">
        <p14:creationId xmlns:p14="http://schemas.microsoft.com/office/powerpoint/2010/main" val="41113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9781EF0-95BF-DC45-9EC5-2740D74A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8870"/>
            <a:ext cx="9144000" cy="21945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B51CAF-9093-4D43-B15B-676BFA6CF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7420"/>
            <a:ext cx="9144000" cy="219456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B502FA-7490-7040-A45E-4FD01AA8D109}"/>
              </a:ext>
            </a:extLst>
          </p:cNvPr>
          <p:cNvSpPr txBox="1"/>
          <p:nvPr/>
        </p:nvSpPr>
        <p:spPr>
          <a:xfrm>
            <a:off x="349250" y="5872232"/>
            <a:ext cx="4034631" cy="762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GBR: Gradient Boosting Regression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KR: Kernel Ridge, 2</a:t>
            </a:r>
            <a:r>
              <a:rPr kumimoji="1" lang="en-US" altLang="zh-CN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polynomial kernel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SVR: Support Vector Machine, 2</a:t>
            </a:r>
            <a:r>
              <a:rPr kumimoji="1" lang="en-US" altLang="zh-CN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polynomial kernel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1BD2A1-86C5-A74B-B86E-C335EB792D65}"/>
              </a:ext>
            </a:extLst>
          </p:cNvPr>
          <p:cNvSpPr txBox="1"/>
          <p:nvPr/>
        </p:nvSpPr>
        <p:spPr>
          <a:xfrm>
            <a:off x="4760121" y="5877064"/>
            <a:ext cx="3198311" cy="762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Multi-conformer better?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stericMIF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electronicMIF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too much noise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Hyperparameter optimization matters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A0A6767-C17C-D440-A092-CC7DE594B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95F65BB-B041-5B4A-A068-B77745E427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1: Compare with single-conformer descriptor</a:t>
            </a:r>
          </a:p>
        </p:txBody>
      </p:sp>
    </p:spTree>
    <p:extLst>
      <p:ext uri="{BB962C8B-B14F-4D97-AF65-F5344CB8AC3E}">
        <p14:creationId xmlns:p14="http://schemas.microsoft.com/office/powerpoint/2010/main" val="21115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4C8BD379-F715-CE43-82F6-4D6E58E2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3BE2E98-6A0C-3441-8B03-1A09759EB8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Outline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699151-FB47-9244-87E8-FE472E9D2667}"/>
              </a:ext>
            </a:extLst>
          </p:cNvPr>
          <p:cNvSpPr txBox="1"/>
          <p:nvPr/>
        </p:nvSpPr>
        <p:spPr>
          <a:xfrm>
            <a:off x="447391" y="1351354"/>
            <a:ext cx="8356797" cy="336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Article 1: Prediction of higher-selectivity catalysts by computer-driven workflow and machine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Article 2: Development of a Computer-Guided Workflow for Catalyst Optimization. Descriptor Validation, Subset Selection, and Training Set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536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7A95B6-260D-E444-8D0C-E0AD0C77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3" y="1419022"/>
            <a:ext cx="3210525" cy="15885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7D13F8-BBEA-FD43-A095-67E0EB48E76E}"/>
              </a:ext>
            </a:extLst>
          </p:cNvPr>
          <p:cNvSpPr txBox="1"/>
          <p:nvPr/>
        </p:nvSpPr>
        <p:spPr>
          <a:xfrm>
            <a:off x="3714887" y="1522830"/>
            <a:ext cx="5429113" cy="129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88 catalysts ⟹10 different 70/18 partitions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 “flexible” scaffold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Highly correlated features removed (</a:t>
            </a:r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1" lang="en-US" altLang="zh-CN" sz="16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&gt; 0.95)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PLS model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449E479-81B7-E14D-B332-8966659E0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40340C5-E794-0141-9B3A-23E26E095D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2: APTC Alkylation of a Glycine Imine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6201E7-A31E-8249-9DDE-B5D7830F8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5" t="5090" r="8735" b="4814"/>
          <a:stretch/>
        </p:blipFill>
        <p:spPr>
          <a:xfrm>
            <a:off x="0" y="3259050"/>
            <a:ext cx="4558374" cy="22622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C85245-AFC3-5D47-B0F2-224EF480B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384" y="3259050"/>
            <a:ext cx="2359976" cy="22936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A0C1ED-24E0-9041-A388-8D7B43ACF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374" y="3259050"/>
            <a:ext cx="2407811" cy="23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4D92E5-5067-DD48-93FB-B14D8EDC01E8}"/>
              </a:ext>
            </a:extLst>
          </p:cNvPr>
          <p:cNvSpPr txBox="1"/>
          <p:nvPr/>
        </p:nvSpPr>
        <p:spPr>
          <a:xfrm>
            <a:off x="285542" y="1320979"/>
            <a:ext cx="8449155" cy="10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Truncated training dataset: 3 imines × 2 thiols × 12 catalysts ⟹ 72 reactions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Selection: Variance threshold, Highly correlated removal,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LassoCV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Models: PLS (8 latent variables), SVR (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rbf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kernel), Random Forest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BE200-5E45-E94F-B71B-63A39D61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3" y="2796567"/>
            <a:ext cx="8952411" cy="31505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7008B3-5302-AE4A-B099-66E9C41ABD98}"/>
              </a:ext>
            </a:extLst>
          </p:cNvPr>
          <p:cNvSpPr/>
          <p:nvPr/>
        </p:nvSpPr>
        <p:spPr>
          <a:xfrm>
            <a:off x="4877785" y="6550700"/>
            <a:ext cx="4158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Jeremy J. </a:t>
            </a:r>
            <a:r>
              <a:rPr lang="fr-FR" altLang="zh-CN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Henle</a:t>
            </a:r>
            <a:r>
              <a:rPr lang="fr-FR" altLang="zh-CN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fr-FR" altLang="zh-CN" sz="1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Am. </a:t>
            </a:r>
            <a:r>
              <a:rPr lang="fr-FR" altLang="zh-CN" sz="1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fr-FR" altLang="zh-CN" sz="1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Soc.</a:t>
            </a:r>
            <a:r>
              <a:rPr lang="fr-FR" altLang="zh-CN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fr-FR" altLang="zh-CN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142</a:t>
            </a:r>
            <a:r>
              <a:rPr lang="fr-FR" altLang="zh-CN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(26), 11578-11592</a:t>
            </a:r>
            <a:endParaRPr lang="fr-FR" altLang="zh-CN" sz="1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7645C74-0C17-D14A-8362-D115B3B45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2268361-2CA2-1248-B3A8-BBAD5B8C15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3: Modeling with Limited Data</a:t>
            </a:r>
          </a:p>
        </p:txBody>
      </p:sp>
    </p:spTree>
    <p:extLst>
      <p:ext uri="{BB962C8B-B14F-4D97-AF65-F5344CB8AC3E}">
        <p14:creationId xmlns:p14="http://schemas.microsoft.com/office/powerpoint/2010/main" val="289821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88D0BA-6D64-894B-B1F9-324F491C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11798"/>
            <a:ext cx="4163421" cy="24980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EC809A-F2F4-144B-8D46-50DB4EAD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3" y="1211798"/>
            <a:ext cx="4163422" cy="24980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6E627E-88E6-E140-A3A8-EE40498F8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3" y="3963583"/>
            <a:ext cx="8604069" cy="264740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3791328-8CB0-204A-82F2-FE11231C2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60DC5DE-8DDE-6E4D-9B2F-42FD95CDB8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3: Modeling with Limited Data</a:t>
            </a:r>
          </a:p>
        </p:txBody>
      </p:sp>
    </p:spTree>
    <p:extLst>
      <p:ext uri="{BB962C8B-B14F-4D97-AF65-F5344CB8AC3E}">
        <p14:creationId xmlns:p14="http://schemas.microsoft.com/office/powerpoint/2010/main" val="1191340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A293EA0-C1AB-BA48-9C5D-42FD549F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5" y="1575240"/>
            <a:ext cx="3925227" cy="29439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2F7D5D-2F6D-9643-90E9-86C60497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1575240"/>
            <a:ext cx="4393471" cy="30344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287C0C8-9845-9847-BD28-FC96EA674F05}"/>
              </a:ext>
            </a:extLst>
          </p:cNvPr>
          <p:cNvSpPr txBox="1"/>
          <p:nvPr/>
        </p:nvSpPr>
        <p:spPr>
          <a:xfrm>
            <a:off x="347421" y="4940646"/>
            <a:ext cx="8449155" cy="10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set size (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): 24, 48, 72, 96, 144, 192, 240, 288, 336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Four linear models: Lasso, Ridge,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PLS (20 latent variables)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randomly selected from original 384 training set for 10 times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94D05F1-45B7-7B4E-83B8-775FF6FE7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D2E019A9-8AF0-D344-8575-E1BCDBABEE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4: Learning Curve Generation</a:t>
            </a:r>
          </a:p>
        </p:txBody>
      </p:sp>
    </p:spTree>
    <p:extLst>
      <p:ext uri="{BB962C8B-B14F-4D97-AF65-F5344CB8AC3E}">
        <p14:creationId xmlns:p14="http://schemas.microsoft.com/office/powerpoint/2010/main" val="2780503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7F7BCD-39CA-294B-B0E6-C8C8FC7B7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1" y="1717675"/>
            <a:ext cx="3317338" cy="3422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9C36F-40E1-9942-8511-55C05CFF3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415" y="1717675"/>
            <a:ext cx="3484043" cy="3422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E6F200-1077-514B-8966-C160A01428C6}"/>
              </a:ext>
            </a:extLst>
          </p:cNvPr>
          <p:cNvSpPr txBox="1"/>
          <p:nvPr/>
        </p:nvSpPr>
        <p:spPr>
          <a:xfrm>
            <a:off x="1672273" y="2423109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MAD: 0.21 kcal/mol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80AF73-2A9E-5D46-B362-E09DB3233865}"/>
              </a:ext>
            </a:extLst>
          </p:cNvPr>
          <p:cNvSpPr txBox="1"/>
          <p:nvPr/>
        </p:nvSpPr>
        <p:spPr>
          <a:xfrm>
            <a:off x="5969000" y="2423110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MAD: 0.28 kcal/mol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9967EE-4397-2547-A5AC-76D993160188}"/>
              </a:ext>
            </a:extLst>
          </p:cNvPr>
          <p:cNvSpPr txBox="1"/>
          <p:nvPr/>
        </p:nvSpPr>
        <p:spPr>
          <a:xfrm>
            <a:off x="539542" y="5331153"/>
            <a:ext cx="8449155" cy="98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Algorithmically selected UTS: uniform sample of chemical space and make prediction interpolative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Possibly show more difference in more varied chemical space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77D70B-E63D-A34B-9B5D-4097D1D430C0}"/>
              </a:ext>
            </a:extLst>
          </p:cNvPr>
          <p:cNvSpPr txBox="1"/>
          <p:nvPr/>
        </p:nvSpPr>
        <p:spPr>
          <a:xfrm>
            <a:off x="2172512" y="1283707"/>
            <a:ext cx="518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 set: 12 catalysts × 25 substrates = 300 reactions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E87FE1A-F4DE-C44B-B8EE-1AB0CC6BF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5165EEB-DD98-2441-97C0-A1833A6244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5: Augmentation with algorithmic UTS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437F51-34BA-2143-B8AF-BBF1FA003F9A}"/>
              </a:ext>
            </a:extLst>
          </p:cNvPr>
          <p:cNvSpPr/>
          <p:nvPr/>
        </p:nvSpPr>
        <p:spPr>
          <a:xfrm>
            <a:off x="4540427" y="6507379"/>
            <a:ext cx="44428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Jeremy J. </a:t>
            </a:r>
            <a:r>
              <a:rPr lang="fr-FR" altLang="zh-CN" sz="105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Henle</a:t>
            </a:r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fr-FR" altLang="zh-CN" sz="105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Am. </a:t>
            </a:r>
            <a:r>
              <a:rPr lang="fr-FR" altLang="zh-CN" sz="105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fr-FR" altLang="zh-CN" sz="105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Soc.</a:t>
            </a:r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05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142</a:t>
            </a:r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(26), 11578-11592</a:t>
            </a:r>
            <a:endParaRPr lang="fr-FR" altLang="zh-CN" sz="105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2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3A57BDD-D69D-2A44-BCF6-849C3A582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E3D0D06-BCC8-D44C-8D6D-426B1B40504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6: Augmentation with Unsupervised Learning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677C5D-44CB-C240-B52D-8B680629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150262"/>
            <a:ext cx="2468661" cy="223585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5C670C-5607-0849-A353-23D8E323002C}"/>
              </a:ext>
            </a:extLst>
          </p:cNvPr>
          <p:cNvSpPr/>
          <p:nvPr/>
        </p:nvSpPr>
        <p:spPr>
          <a:xfrm>
            <a:off x="4540427" y="6507379"/>
            <a:ext cx="44428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Jeremy J. </a:t>
            </a:r>
            <a:r>
              <a:rPr lang="fr-FR" altLang="zh-CN" sz="105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Henle</a:t>
            </a:r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fr-FR" altLang="zh-CN" sz="105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Am. </a:t>
            </a:r>
            <a:r>
              <a:rPr lang="fr-FR" altLang="zh-CN" sz="105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fr-FR" altLang="zh-CN" sz="105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Soc.</a:t>
            </a:r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05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142</a:t>
            </a:r>
            <a:r>
              <a:rPr lang="fr-FR" altLang="zh-CN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(26), 11578-11592</a:t>
            </a:r>
            <a:endParaRPr lang="fr-FR" altLang="zh-CN" sz="105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CB9D10-2AB0-334F-AE69-59E850C44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348" y="1150262"/>
            <a:ext cx="2557303" cy="2609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284AB4-64DD-0649-A243-D9A7E58DE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058" y="1144349"/>
            <a:ext cx="2553792" cy="25654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8653C76-5EF3-994D-ADDA-3581F1FE6AF1}"/>
              </a:ext>
            </a:extLst>
          </p:cNvPr>
          <p:cNvSpPr txBox="1"/>
          <p:nvPr/>
        </p:nvSpPr>
        <p:spPr>
          <a:xfrm>
            <a:off x="1859814" y="4000312"/>
            <a:ext cx="5424369" cy="22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Cluster 806 catalysts in </a:t>
            </a:r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in silico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library to 6 groups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12 commercially available catalysts in 5 group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Add 1 catalyst from the other group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3A57BDD-D69D-2A44-BCF6-849C3A582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E3D0D06-BCC8-D44C-8D6D-426B1B40504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Outlook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D3057C-BB55-4A42-A4D5-88FB0F41217D}"/>
              </a:ext>
            </a:extLst>
          </p:cNvPr>
          <p:cNvSpPr txBox="1"/>
          <p:nvPr/>
        </p:nvSpPr>
        <p:spPr>
          <a:xfrm>
            <a:off x="556971" y="1369770"/>
            <a:ext cx="8449155" cy="428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Package to calculate grid-based descriptors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Other reactions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New method on feature selection: 3D convolution ?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New descriptors…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7C6947-068D-9A49-8571-DA0DE9F5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1" y="2331885"/>
            <a:ext cx="389255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E4D0F6-94B4-BE4B-97B0-C82EB1D48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101" y="2369985"/>
            <a:ext cx="37973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041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3A57BDD-D69D-2A44-BCF6-849C3A582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E3D0D06-BCC8-D44C-8D6D-426B1B4050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D3057C-BB55-4A42-A4D5-88FB0F41217D}"/>
              </a:ext>
            </a:extLst>
          </p:cNvPr>
          <p:cNvSpPr txBox="1"/>
          <p:nvPr/>
        </p:nvSpPr>
        <p:spPr>
          <a:xfrm>
            <a:off x="588719" y="1535405"/>
            <a:ext cx="8085381" cy="159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Luhua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Lai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Jianfeng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Pei and Prof. Changsheng Zhang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Kangjie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Lin,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Junren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Members in MDL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D487ED-042E-2844-AA87-C0CAFD72F9F2}"/>
              </a:ext>
            </a:extLst>
          </p:cNvPr>
          <p:cNvSpPr/>
          <p:nvPr/>
        </p:nvSpPr>
        <p:spPr>
          <a:xfrm>
            <a:off x="1679320" y="4338935"/>
            <a:ext cx="59041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 for your attention!</a:t>
            </a:r>
            <a:endParaRPr lang="zh-CN" altLang="en-US" sz="3600" b="1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4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8A66F15-5D99-9945-9282-DE4C2451D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45" y="2051636"/>
            <a:ext cx="3558836" cy="33842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0B4AD0-F382-7C40-BFA7-0C972C9CEF0F}"/>
              </a:ext>
            </a:extLst>
          </p:cNvPr>
          <p:cNvSpPr txBox="1"/>
          <p:nvPr/>
        </p:nvSpPr>
        <p:spPr>
          <a:xfrm>
            <a:off x="447392" y="1351354"/>
            <a:ext cx="3959238" cy="17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catalyst design: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 on intuition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Lack of quantitative guidelines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Limitation of human’s cognition to find patterns in large dataset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0549FF-5F77-B64A-AEF0-723DA282D54C}"/>
              </a:ext>
            </a:extLst>
          </p:cNvPr>
          <p:cNvSpPr txBox="1"/>
          <p:nvPr/>
        </p:nvSpPr>
        <p:spPr>
          <a:xfrm>
            <a:off x="447392" y="3429000"/>
            <a:ext cx="4509053" cy="24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QSSR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uantitative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tructure-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electivity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elationships) Model: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Mechanism not prerequisite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Descriptors to quantify steric and electronic properties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 models (ML, AI) to make predictions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6C040A-0E78-414E-A9FD-31192E01BC8B}"/>
              </a:ext>
            </a:extLst>
          </p:cNvPr>
          <p:cNvSpPr txBox="1"/>
          <p:nvPr/>
        </p:nvSpPr>
        <p:spPr>
          <a:xfrm>
            <a:off x="4795738" y="6424240"/>
            <a:ext cx="4114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Andrew F. </a:t>
            </a:r>
            <a:r>
              <a:rPr lang="fr-FR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Zahrt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et.al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fr-FR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Rev</a:t>
            </a:r>
            <a:r>
              <a:rPr lang="fr-FR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1620−1689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C8BD379-F715-CE43-82F6-4D6E58E2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3BE2E98-6A0C-3441-8B03-1A09759EB8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</a:t>
            </a:r>
          </a:p>
        </p:txBody>
      </p:sp>
    </p:spTree>
    <p:extLst>
      <p:ext uri="{BB962C8B-B14F-4D97-AF65-F5344CB8AC3E}">
        <p14:creationId xmlns:p14="http://schemas.microsoft.com/office/powerpoint/2010/main" val="33451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D0B4AD0-F382-7C40-BFA7-0C972C9CEF0F}"/>
              </a:ext>
            </a:extLst>
          </p:cNvPr>
          <p:cNvSpPr txBox="1"/>
          <p:nvPr/>
        </p:nvSpPr>
        <p:spPr>
          <a:xfrm>
            <a:off x="447390" y="1351354"/>
            <a:ext cx="8171315" cy="213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LEFRs (Linear Free Energy Relationships)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Steric descriptors: Taft parameters,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Charton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values,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Sterimol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parameters, torsion angles…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Electronic descriptors: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Hammet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parameters, frequency and intensity of vibrations, polarizability, quadrupole moment, NBO charges…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Univariate or Multivariate Regression, </a:t>
            </a:r>
            <a:r>
              <a:rPr kumimoji="1" lang="en-US" altLang="zh-CN" dirty="0">
                <a:latin typeface="Symbol" pitchFamily="2" charset="2"/>
                <a:cs typeface="Arial" panose="020B0604020202020204" pitchFamily="34" charset="0"/>
              </a:rPr>
              <a:t>DD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kumimoji="1"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☨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regressand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DB76CD-84CC-9D40-86DF-8205D8A6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72" y="3556896"/>
            <a:ext cx="6877455" cy="27605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2BCCD8-3439-1441-BB8F-48BDAF285853}"/>
              </a:ext>
            </a:extLst>
          </p:cNvPr>
          <p:cNvSpPr txBox="1"/>
          <p:nvPr/>
        </p:nvSpPr>
        <p:spPr>
          <a:xfrm>
            <a:off x="5729593" y="6463151"/>
            <a:ext cx="3156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Milo, A.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et.al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Science, </a:t>
            </a:r>
            <a:r>
              <a:rPr lang="fr-FR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347</a:t>
            </a:r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737-743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74B253A-9702-B047-A646-7BE4D371A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09A93-4CDC-7644-9505-5F7DF5BAC9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406169-004E-CF49-B5E6-E486FEA9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22" y="6026659"/>
            <a:ext cx="1597455" cy="195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CBE74B-2DFF-3249-8FA5-B20FD2B94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49" y="5907944"/>
            <a:ext cx="1512673" cy="41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3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D0B4AD0-F382-7C40-BFA7-0C972C9CEF0F}"/>
              </a:ext>
            </a:extLst>
          </p:cNvPr>
          <p:cNvSpPr txBox="1"/>
          <p:nvPr/>
        </p:nvSpPr>
        <p:spPr>
          <a:xfrm>
            <a:off x="268971" y="1276948"/>
            <a:ext cx="8171315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Alignment-dependent MIF (Molecule Interaction Field) -based descriptors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83C907-7BAA-3D40-811E-DBCB8C4B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549" y="2102572"/>
            <a:ext cx="5057480" cy="35461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BC25A6-CF19-9C4B-A8B7-1758B37B34E9}"/>
              </a:ext>
            </a:extLst>
          </p:cNvPr>
          <p:cNvSpPr txBox="1"/>
          <p:nvPr/>
        </p:nvSpPr>
        <p:spPr>
          <a:xfrm>
            <a:off x="5476979" y="6319208"/>
            <a:ext cx="3466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Andrew F. </a:t>
            </a:r>
            <a:r>
              <a:rPr lang="fr-FR" altLang="zh-CN" sz="1000" dirty="0" err="1">
                <a:latin typeface="Arial" panose="020B0604020202020204" pitchFamily="34" charset="0"/>
                <a:cs typeface="Arial" panose="020B0604020202020204" pitchFamily="34" charset="0"/>
              </a:rPr>
              <a:t>Zahrt</a:t>
            </a:r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sz="1000" dirty="0" err="1">
                <a:latin typeface="Arial" panose="020B0604020202020204" pitchFamily="34" charset="0"/>
                <a:cs typeface="Arial" panose="020B0604020202020204" pitchFamily="34" charset="0"/>
              </a:rPr>
              <a:t>et.al</a:t>
            </a:r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altLang="zh-CN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fr-FR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altLang="zh-CN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Rev</a:t>
            </a:r>
            <a:r>
              <a:rPr lang="fr-FR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fr-FR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fr-FR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, 1620−1689</a:t>
            </a:r>
          </a:p>
          <a:p>
            <a:r>
              <a:rPr lang="fr-FR" altLang="zh-CN" sz="1000" dirty="0" err="1">
                <a:latin typeface="Arial" panose="020B0604020202020204" pitchFamily="34" charset="0"/>
                <a:cs typeface="Arial" panose="020B0604020202020204" pitchFamily="34" charset="0"/>
              </a:rPr>
              <a:t>Lipkowitz</a:t>
            </a:r>
            <a:r>
              <a:rPr lang="fr-FR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, K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. et al.</a:t>
            </a:r>
            <a:r>
              <a:rPr lang="fr-FR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fr-FR" altLang="zh-CN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r>
              <a:rPr lang="fr-FR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altLang="zh-CN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fr-FR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r>
              <a:rPr lang="fr-FR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r>
              <a:rPr lang="fr-FR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, 4648−4656.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EC13091-3416-F444-9696-02281697B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023086-9B86-F949-A3DB-213CF6E6B1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239652-342E-D24A-82DF-E75FAA3C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71" y="1772564"/>
            <a:ext cx="3073025" cy="4451178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294423E-D545-C64C-B85D-144C33A155CB}"/>
              </a:ext>
            </a:extLst>
          </p:cNvPr>
          <p:cNvCxnSpPr/>
          <p:nvPr/>
        </p:nvCxnSpPr>
        <p:spPr>
          <a:xfrm>
            <a:off x="3503141" y="2009896"/>
            <a:ext cx="0" cy="38595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9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F4A711-E3B7-9949-B9DA-97EBD6D6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22" y="1148885"/>
            <a:ext cx="5111188" cy="4069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25AE07-E103-F547-9766-9175E113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416" y="2509025"/>
            <a:ext cx="6022174" cy="368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D1C84B-69E1-0C47-AC43-6D8CBDEBE125}"/>
              </a:ext>
            </a:extLst>
          </p:cNvPr>
          <p:cNvSpPr txBox="1"/>
          <p:nvPr/>
        </p:nvSpPr>
        <p:spPr>
          <a:xfrm>
            <a:off x="5388010" y="6440410"/>
            <a:ext cx="343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Andrew F. Zahrt et al. </a:t>
            </a:r>
            <a:r>
              <a:rPr lang="fr-FR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Science </a:t>
            </a:r>
            <a:r>
              <a:rPr lang="fr-FR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fr-FR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, 363, </a:t>
            </a:r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247. 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E99781-F992-6D42-BCDA-7C669098DBE6}"/>
              </a:ext>
            </a:extLst>
          </p:cNvPr>
          <p:cNvSpPr/>
          <p:nvPr/>
        </p:nvSpPr>
        <p:spPr>
          <a:xfrm>
            <a:off x="276822" y="6440410"/>
            <a:ext cx="56648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Jeremy J. </a:t>
            </a:r>
            <a:r>
              <a:rPr lang="fr-FR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Henle</a:t>
            </a:r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fr-FR" altLang="zh-CN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Am. </a:t>
            </a:r>
            <a:r>
              <a:rPr lang="fr-FR" altLang="zh-CN" sz="12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fr-FR" altLang="zh-CN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Soc.</a:t>
            </a:r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142</a:t>
            </a:r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(26), 11578-11592</a:t>
            </a:r>
            <a:endParaRPr lang="fr-FR" altLang="zh-CN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DDD1AD-4C8C-E14C-A9F0-BA75D484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A27FDDD-75FC-D940-80FA-9F0EAC19F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</a:t>
            </a:r>
          </a:p>
        </p:txBody>
      </p:sp>
    </p:spTree>
    <p:extLst>
      <p:ext uri="{BB962C8B-B14F-4D97-AF65-F5344CB8AC3E}">
        <p14:creationId xmlns:p14="http://schemas.microsoft.com/office/powerpoint/2010/main" val="378169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32936A9-DE35-8545-97E8-2A276E9A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0" y="1205401"/>
            <a:ext cx="2122759" cy="19886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D4CBA5-1123-8C4C-9BF9-7F4C0619F69F}"/>
              </a:ext>
            </a:extLst>
          </p:cNvPr>
          <p:cNvSpPr txBox="1"/>
          <p:nvPr/>
        </p:nvSpPr>
        <p:spPr>
          <a:xfrm>
            <a:off x="224880" y="3339790"/>
            <a:ext cx="2442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 scaffold ×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403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substituent ⇒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806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catalysts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4D35610-9A7C-6F46-8495-B97C14DA5686}"/>
              </a:ext>
            </a:extLst>
          </p:cNvPr>
          <p:cNvCxnSpPr>
            <a:cxnSpLocks/>
          </p:cNvCxnSpPr>
          <p:nvPr/>
        </p:nvCxnSpPr>
        <p:spPr>
          <a:xfrm>
            <a:off x="2666997" y="2408006"/>
            <a:ext cx="136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E866D-AA16-A640-B580-C48914FB2D47}"/>
              </a:ext>
            </a:extLst>
          </p:cNvPr>
          <p:cNvSpPr txBox="1"/>
          <p:nvPr/>
        </p:nvSpPr>
        <p:spPr>
          <a:xfrm>
            <a:off x="2787804" y="1851411"/>
            <a:ext cx="1071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Descriptor </a:t>
            </a:r>
          </a:p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296AD8-1E68-E248-BE44-8F75E961F697}"/>
              </a:ext>
            </a:extLst>
          </p:cNvPr>
          <p:cNvSpPr txBox="1"/>
          <p:nvPr/>
        </p:nvSpPr>
        <p:spPr>
          <a:xfrm>
            <a:off x="2578164" y="2520330"/>
            <a:ext cx="1490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ASO, ESP, NBO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5874C75-17DD-9344-9417-EA65F1F0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250" y="1771227"/>
            <a:ext cx="1537611" cy="14228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DE0CAA6-BC70-4A4B-85B8-B78362820A04}"/>
              </a:ext>
            </a:extLst>
          </p:cNvPr>
          <p:cNvSpPr txBox="1"/>
          <p:nvPr/>
        </p:nvSpPr>
        <p:spPr>
          <a:xfrm>
            <a:off x="4228250" y="3209137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Chemical Space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7FF0E8-7DEB-1545-9A64-E7A7A73C09B4}"/>
              </a:ext>
            </a:extLst>
          </p:cNvPr>
          <p:cNvSpPr txBox="1"/>
          <p:nvPr/>
        </p:nvSpPr>
        <p:spPr>
          <a:xfrm>
            <a:off x="5717760" y="2029201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Kennard–Stone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B0B19F9-AE22-504D-835B-F0D921700B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1"/>
          <a:stretch/>
        </p:blipFill>
        <p:spPr>
          <a:xfrm>
            <a:off x="7255371" y="1739167"/>
            <a:ext cx="1742745" cy="13905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37E485A-505F-104C-967A-9F6802865089}"/>
              </a:ext>
            </a:extLst>
          </p:cNvPr>
          <p:cNvSpPr txBox="1"/>
          <p:nvPr/>
        </p:nvSpPr>
        <p:spPr>
          <a:xfrm>
            <a:off x="7092520" y="3306955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43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catalysts as UTS</a:t>
            </a:r>
          </a:p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(universal training set)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CBAD6ED-94A7-9D41-AC71-7C3167295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36" y="4300370"/>
            <a:ext cx="3592395" cy="74841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73B49EC-444F-D44D-9481-D5D4DDC92757}"/>
              </a:ext>
            </a:extLst>
          </p:cNvPr>
          <p:cNvSpPr txBox="1"/>
          <p:nvPr/>
        </p:nvSpPr>
        <p:spPr>
          <a:xfrm>
            <a:off x="2832265" y="5093300"/>
            <a:ext cx="12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Substrates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E5B926-CC8E-AC49-94A0-3C58A68F0D31}"/>
              </a:ext>
            </a:extLst>
          </p:cNvPr>
          <p:cNvSpPr txBox="1"/>
          <p:nvPr/>
        </p:nvSpPr>
        <p:spPr>
          <a:xfrm>
            <a:off x="964144" y="5078643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1075 Reactions</a:t>
            </a:r>
            <a:endParaRPr kumimoji="1" lang="zh-CN" alt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351351B5-464A-3244-A4E3-AE3958BC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444298B9-F3B6-6549-8574-0A48B906EA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Workflow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F75E10-66D8-134D-8BC5-1D376E8A588C}"/>
              </a:ext>
            </a:extLst>
          </p:cNvPr>
          <p:cNvSpPr/>
          <p:nvPr/>
        </p:nvSpPr>
        <p:spPr>
          <a:xfrm>
            <a:off x="224880" y="4203880"/>
            <a:ext cx="3896520" cy="1212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柱体 5">
            <a:extLst>
              <a:ext uri="{FF2B5EF4-FFF2-40B4-BE49-F238E27FC236}">
                <a16:creationId xmlns:a16="http://schemas.microsoft.com/office/drawing/2014/main" id="{909CB4BD-694B-FE48-BE37-FFEF36C5C9CF}"/>
              </a:ext>
            </a:extLst>
          </p:cNvPr>
          <p:cNvSpPr/>
          <p:nvPr/>
        </p:nvSpPr>
        <p:spPr>
          <a:xfrm>
            <a:off x="4859790" y="4377050"/>
            <a:ext cx="344384" cy="1983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柱体 25">
            <a:extLst>
              <a:ext uri="{FF2B5EF4-FFF2-40B4-BE49-F238E27FC236}">
                <a16:creationId xmlns:a16="http://schemas.microsoft.com/office/drawing/2014/main" id="{7835A6E8-F13F-6E48-9C9E-C8CF3E8E0C52}"/>
              </a:ext>
            </a:extLst>
          </p:cNvPr>
          <p:cNvSpPr/>
          <p:nvPr/>
        </p:nvSpPr>
        <p:spPr>
          <a:xfrm>
            <a:off x="4943307" y="4476226"/>
            <a:ext cx="344384" cy="1983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512B77D6-7169-564D-8FC6-F4BEA3CF4DF1}"/>
              </a:ext>
            </a:extLst>
          </p:cNvPr>
          <p:cNvSpPr/>
          <p:nvPr/>
        </p:nvSpPr>
        <p:spPr>
          <a:xfrm>
            <a:off x="4885035" y="5042015"/>
            <a:ext cx="344384" cy="19835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柱体 28">
            <a:extLst>
              <a:ext uri="{FF2B5EF4-FFF2-40B4-BE49-F238E27FC236}">
                <a16:creationId xmlns:a16="http://schemas.microsoft.com/office/drawing/2014/main" id="{79D52A0C-2585-7B49-AC5D-A78909A93945}"/>
              </a:ext>
            </a:extLst>
          </p:cNvPr>
          <p:cNvSpPr/>
          <p:nvPr/>
        </p:nvSpPr>
        <p:spPr>
          <a:xfrm>
            <a:off x="4968552" y="5141191"/>
            <a:ext cx="344384" cy="19835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9CAE752-9BFA-964B-BD7E-25B56749EE67}"/>
              </a:ext>
            </a:extLst>
          </p:cNvPr>
          <p:cNvSpPr txBox="1"/>
          <p:nvPr/>
        </p:nvSpPr>
        <p:spPr>
          <a:xfrm>
            <a:off x="4883409" y="5315608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kumimoji="1"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971DC8-6C4B-7A48-B77F-12C4C0BFEEBF}"/>
              </a:ext>
            </a:extLst>
          </p:cNvPr>
          <p:cNvSpPr txBox="1"/>
          <p:nvPr/>
        </p:nvSpPr>
        <p:spPr>
          <a:xfrm>
            <a:off x="4836524" y="4658924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kumimoji="1"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B23E05-D963-D149-88A1-99FE8C28038D}"/>
              </a:ext>
            </a:extLst>
          </p:cNvPr>
          <p:cNvSpPr txBox="1"/>
          <p:nvPr/>
        </p:nvSpPr>
        <p:spPr>
          <a:xfrm>
            <a:off x="5505226" y="4580296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864679B-45E7-7D44-A5C8-922B978A0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371" y="4310518"/>
            <a:ext cx="1425904" cy="1222204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9F56C4A9-1F4F-9E4E-AACA-D002094E4A92}"/>
              </a:ext>
            </a:extLst>
          </p:cNvPr>
          <p:cNvSpPr txBox="1"/>
          <p:nvPr/>
        </p:nvSpPr>
        <p:spPr>
          <a:xfrm>
            <a:off x="7538282" y="5501479"/>
            <a:ext cx="1053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ML models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547F91-2672-5C45-BD54-625BB0ABED21}"/>
              </a:ext>
            </a:extLst>
          </p:cNvPr>
          <p:cNvSpPr txBox="1"/>
          <p:nvPr/>
        </p:nvSpPr>
        <p:spPr>
          <a:xfrm>
            <a:off x="384560" y="5808296"/>
            <a:ext cx="6093335" cy="60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Feature selection methods: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mutual_info_regression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f_regression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PCA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ML Models: RF, Lasso, Ridge,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PLS, SVR…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5B2A0B8-CB77-834B-BD9F-E7A7F6A24B8B}"/>
              </a:ext>
            </a:extLst>
          </p:cNvPr>
          <p:cNvCxnSpPr>
            <a:cxnSpLocks/>
          </p:cNvCxnSpPr>
          <p:nvPr/>
        </p:nvCxnSpPr>
        <p:spPr>
          <a:xfrm>
            <a:off x="5776756" y="2374631"/>
            <a:ext cx="136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8852A96-C30A-0F4D-AF75-32F04E530C72}"/>
              </a:ext>
            </a:extLst>
          </p:cNvPr>
          <p:cNvCxnSpPr>
            <a:cxnSpLocks/>
          </p:cNvCxnSpPr>
          <p:nvPr/>
        </p:nvCxnSpPr>
        <p:spPr>
          <a:xfrm>
            <a:off x="5549146" y="4920545"/>
            <a:ext cx="15433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D46A8A5-7EBF-214D-B1A7-B84007929331}"/>
              </a:ext>
            </a:extLst>
          </p:cNvPr>
          <p:cNvCxnSpPr>
            <a:cxnSpLocks/>
          </p:cNvCxnSpPr>
          <p:nvPr/>
        </p:nvCxnSpPr>
        <p:spPr>
          <a:xfrm>
            <a:off x="4188819" y="4882375"/>
            <a:ext cx="538937" cy="56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70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CD1C84B-69E1-0C47-AC43-6D8CBDEBE125}"/>
              </a:ext>
            </a:extLst>
          </p:cNvPr>
          <p:cNvSpPr txBox="1"/>
          <p:nvPr/>
        </p:nvSpPr>
        <p:spPr>
          <a:xfrm>
            <a:off x="5425754" y="6440410"/>
            <a:ext cx="343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Andrew F. Zahrt et al. </a:t>
            </a:r>
            <a:r>
              <a:rPr lang="fr-FR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Science </a:t>
            </a:r>
            <a:r>
              <a:rPr lang="fr-FR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fr-FR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, 363, </a:t>
            </a:r>
            <a:r>
              <a:rPr lang="fr-FR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247. 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C60BAC-92F9-4C45-9938-264B32AEC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2" y="2804133"/>
            <a:ext cx="8642195" cy="28671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96B45E-41F3-2D43-8AC6-7CF387DE409F}"/>
              </a:ext>
            </a:extLst>
          </p:cNvPr>
          <p:cNvSpPr txBox="1"/>
          <p:nvPr/>
        </p:nvSpPr>
        <p:spPr>
          <a:xfrm>
            <a:off x="429322" y="1185840"/>
            <a:ext cx="6712094" cy="1443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ASO (Average Steric Occupancy)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Conformer distribution (n conformers) and alignment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Grid point within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vdW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radius of an atom is assigned 1, else 0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Iteration for 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conformers and then normalized by dividing 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kumimoji="1"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1C31B0-53C7-184E-A54C-8BDA937C0432}"/>
              </a:ext>
            </a:extLst>
          </p:cNvPr>
          <p:cNvSpPr txBox="1"/>
          <p:nvPr/>
        </p:nvSpPr>
        <p:spPr>
          <a:xfrm>
            <a:off x="473772" y="5804658"/>
            <a:ext cx="5432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Conformer Search and Alignment: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Marcomodel+Mastero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RDkit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16B935-943C-E940-8841-3DC3CA53F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4C1B6EC-8176-A442-8AE0-070A40883F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ASO Descriptor</a:t>
            </a:r>
          </a:p>
        </p:txBody>
      </p:sp>
    </p:spTree>
    <p:extLst>
      <p:ext uri="{BB962C8B-B14F-4D97-AF65-F5344CB8AC3E}">
        <p14:creationId xmlns:p14="http://schemas.microsoft.com/office/powerpoint/2010/main" val="96011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96B45E-41F3-2D43-8AC6-7CF387DE409F}"/>
              </a:ext>
            </a:extLst>
          </p:cNvPr>
          <p:cNvSpPr txBox="1"/>
          <p:nvPr/>
        </p:nvSpPr>
        <p:spPr>
          <a:xfrm>
            <a:off x="437447" y="1586989"/>
            <a:ext cx="4153829" cy="14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ESP</a:t>
            </a:r>
            <a:r>
              <a:rPr kumimoji="1"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ESP</a:t>
            </a:r>
            <a:r>
              <a:rPr kumimoji="1"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perturbation that a substituent exerts on the electrostatic potential map of quaternary ammonium 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CA81CF-CBC5-1849-A9DC-75CD0F2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4" y="3673902"/>
            <a:ext cx="3970074" cy="1170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B4A0EF-720D-104F-B09B-FCCC4D7A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81" y="1726392"/>
            <a:ext cx="4002133" cy="41552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052BEB-A364-8843-9B5F-081A25775AAD}"/>
              </a:ext>
            </a:extLst>
          </p:cNvPr>
          <p:cNvSpPr/>
          <p:nvPr/>
        </p:nvSpPr>
        <p:spPr>
          <a:xfrm>
            <a:off x="4045935" y="6525300"/>
            <a:ext cx="56648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Jeremy J. </a:t>
            </a:r>
            <a:r>
              <a:rPr lang="fr-FR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Henle</a:t>
            </a:r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fr-FR" altLang="zh-CN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Am. </a:t>
            </a:r>
            <a:r>
              <a:rPr lang="fr-FR" altLang="zh-CN" sz="12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fr-FR" altLang="zh-CN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Soc.</a:t>
            </a:r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altLang="zh-CN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142</a:t>
            </a:r>
            <a:r>
              <a:rPr lang="fr-FR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(26), 11578-11592</a:t>
            </a:r>
            <a:endParaRPr lang="fr-FR" altLang="zh-CN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341DF0-0021-5C45-BCB7-C8599681D8FA}"/>
              </a:ext>
            </a:extLst>
          </p:cNvPr>
          <p:cNvSpPr txBox="1"/>
          <p:nvPr/>
        </p:nvSpPr>
        <p:spPr>
          <a:xfrm>
            <a:off x="437447" y="5505836"/>
            <a:ext cx="5515741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Structure optimization using Gaussian09 B3LYP/6-31G(d) basis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Electrostatic potential analysis using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Multiwfn</a:t>
            </a:r>
            <a:endParaRPr kumimoji="1"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Denmark’s work: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NWChem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5CA9055-9E8B-4E43-A8C7-EB0A1210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082"/>
            <a:ext cx="9144000" cy="1524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8F50DD1-058C-3B47-86F5-FB23B2FE79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542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 Descriptor</a:t>
            </a:r>
          </a:p>
        </p:txBody>
      </p:sp>
    </p:spTree>
    <p:extLst>
      <p:ext uri="{BB962C8B-B14F-4D97-AF65-F5344CB8AC3E}">
        <p14:creationId xmlns:p14="http://schemas.microsoft.com/office/powerpoint/2010/main" val="905724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2754</TotalTime>
  <Words>2857</Words>
  <Application>Microsoft Macintosh PowerPoint</Application>
  <PresentationFormat>全屏显示(4:3)</PresentationFormat>
  <Paragraphs>365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SimHei</vt:lpstr>
      <vt:lpstr>Arial</vt:lpstr>
      <vt:lpstr>Calibri</vt:lpstr>
      <vt:lpstr>Calibri Light</vt:lpstr>
      <vt:lpstr>Symbol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应泽</dc:creator>
  <cp:lastModifiedBy>王 应泽</cp:lastModifiedBy>
  <cp:revision>80</cp:revision>
  <dcterms:created xsi:type="dcterms:W3CDTF">2020-10-23T17:02:37Z</dcterms:created>
  <dcterms:modified xsi:type="dcterms:W3CDTF">2020-10-26T13:57:33Z</dcterms:modified>
</cp:coreProperties>
</file>